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PT Sans Narrow"/>
      <p:regular r:id="rId46"/>
      <p:bold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93FAA7-2E2E-4146-9A0A-B03945AE33E5}">
  <a:tblStyle styleId="{1A93FAA7-2E2E-4146-9A0A-B03945AE33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TSansNarrow-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PTSansNarrow-bold.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e1dfc53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e1dfc53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e1dfc534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e1dfc534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e1dfc534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e1dfc534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e1e907d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e1e907d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e1e907d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e1e907d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e1dfc534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e1dfc534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3C4043"/>
                </a:solidFill>
                <a:highlight>
                  <a:srgbClr val="FFFFFF"/>
                </a:highlight>
              </a:rPr>
              <a:t>VALEURS : </a:t>
            </a:r>
            <a:r>
              <a:rPr b="1" lang="fr" sz="1800">
                <a:solidFill>
                  <a:srgbClr val="595959"/>
                </a:solidFill>
              </a:rPr>
              <a:t>1.Valeur </a:t>
            </a:r>
            <a:r>
              <a:rPr b="1" lang="fr" sz="1800" u="sng">
                <a:solidFill>
                  <a:srgbClr val="595959"/>
                </a:solidFill>
              </a:rPr>
              <a:t>du score inexpliqué par un pays avec 0 caractéristiques. </a:t>
            </a:r>
            <a:endParaRPr b="1" sz="1800" u="sng">
              <a:solidFill>
                <a:srgbClr val="595959"/>
              </a:solidFill>
            </a:endParaRPr>
          </a:p>
          <a:p>
            <a:pPr indent="0" lvl="0" marL="0" rtl="0" algn="l">
              <a:spcBef>
                <a:spcPts val="0"/>
              </a:spcBef>
              <a:spcAft>
                <a:spcPts val="0"/>
              </a:spcAft>
              <a:buNone/>
            </a:pPr>
            <a:r>
              <a:rPr b="1" lang="fr" sz="1800">
                <a:solidFill>
                  <a:srgbClr val="595959"/>
                </a:solidFill>
              </a:rPr>
              <a:t>2.VALEUR </a:t>
            </a:r>
            <a:r>
              <a:rPr b="1" i="1" lang="fr" sz="1800">
                <a:solidFill>
                  <a:srgbClr val="595959"/>
                </a:solidFill>
              </a:rPr>
              <a:t>résiduelle </a:t>
            </a:r>
            <a:r>
              <a:rPr b="1" i="1" lang="fr" sz="1800">
                <a:solidFill>
                  <a:srgbClr val="FF0000"/>
                </a:solidFill>
              </a:rPr>
              <a:t>inexpliquée</a:t>
            </a:r>
            <a:r>
              <a:rPr b="1" i="1" lang="fr" sz="1800">
                <a:solidFill>
                  <a:srgbClr val="595959"/>
                </a:solidFill>
              </a:rPr>
              <a:t> pour chaque pays.(Score de bonheur-score de régression 6 variables).  </a:t>
            </a:r>
            <a:endParaRPr sz="1050">
              <a:solidFill>
                <a:srgbClr val="3C4043"/>
              </a:solidFill>
              <a:highlight>
                <a:srgbClr val="FFFFFF"/>
              </a:highlight>
            </a:endParaRPr>
          </a:p>
          <a:p>
            <a:pPr indent="0" lvl="0" marL="0" rtl="0" algn="l">
              <a:spcBef>
                <a:spcPts val="0"/>
              </a:spcBef>
              <a:spcAft>
                <a:spcPts val="0"/>
              </a:spcAft>
              <a:buNone/>
            </a:pPr>
            <a:r>
              <a:t/>
            </a:r>
            <a:endParaRPr sz="1050">
              <a:solidFill>
                <a:srgbClr val="3C4043"/>
              </a:solidFill>
              <a:highlight>
                <a:srgbClr val="FFFFFF"/>
              </a:highlight>
            </a:endParaRPr>
          </a:p>
          <a:p>
            <a:pPr indent="0" lvl="0" marL="0" rtl="0" algn="l">
              <a:spcBef>
                <a:spcPts val="0"/>
              </a:spcBef>
              <a:spcAft>
                <a:spcPts val="0"/>
              </a:spcAft>
              <a:buNone/>
            </a:pPr>
            <a:r>
              <a:rPr lang="fr" sz="1050" u="sng">
                <a:solidFill>
                  <a:srgbClr val="3C4043"/>
                </a:solidFill>
                <a:highlight>
                  <a:srgbClr val="FFFFFF"/>
                </a:highlight>
              </a:rPr>
              <a:t>DYSTOPIE : </a:t>
            </a:r>
            <a:endParaRPr sz="1050" u="sng">
              <a:solidFill>
                <a:srgbClr val="3C4043"/>
              </a:solidFill>
              <a:highlight>
                <a:srgbClr val="FFFFFF"/>
              </a:highlight>
            </a:endParaRPr>
          </a:p>
          <a:p>
            <a:pPr indent="0" lvl="0" marL="0" rtl="0" algn="l">
              <a:spcBef>
                <a:spcPts val="0"/>
              </a:spcBef>
              <a:spcAft>
                <a:spcPts val="0"/>
              </a:spcAft>
              <a:buNone/>
            </a:pPr>
            <a:r>
              <a:t/>
            </a:r>
            <a:endParaRPr sz="105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fr" sz="1050">
                <a:solidFill>
                  <a:srgbClr val="3C4043"/>
                </a:solidFill>
                <a:highlight>
                  <a:srgbClr val="FFFFFF"/>
                </a:highlight>
              </a:rPr>
              <a:t>La dystopie est un pays imaginaire qui compte les habitants les moins heureux du monde.BUT :  point de référence où un pays imagianire a les plus mauvaises caractéristiques </a:t>
            </a:r>
            <a:r>
              <a:rPr b="1" lang="fr" sz="1050">
                <a:solidFill>
                  <a:srgbClr val="3C4043"/>
                </a:solidFill>
                <a:highlight>
                  <a:srgbClr val="FFFFFF"/>
                </a:highlight>
              </a:rPr>
              <a:t>de bonheur=part “initiale” </a:t>
            </a:r>
            <a:r>
              <a:rPr b="1" i="1" lang="fr" sz="1050">
                <a:solidFill>
                  <a:srgbClr val="3C4043"/>
                </a:solidFill>
                <a:highlight>
                  <a:srgbClr val="FFFFFF"/>
                </a:highlight>
              </a:rPr>
              <a:t>d’absence d’explication des 6 variables au bonheur. </a:t>
            </a:r>
            <a:endParaRPr b="1" i="1" sz="105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fr" sz="1050" u="sng">
                <a:solidFill>
                  <a:srgbClr val="3C4043"/>
                </a:solidFill>
                <a:highlight>
                  <a:srgbClr val="FFFFFF"/>
                </a:highlight>
              </a:rPr>
              <a:t>Pour créer ensuite ce score : </a:t>
            </a:r>
            <a:r>
              <a:rPr lang="fr" sz="1050">
                <a:solidFill>
                  <a:srgbClr val="3C4043"/>
                </a:solidFill>
                <a:highlight>
                  <a:srgbClr val="FFFFFF"/>
                </a:highlight>
              </a:rPr>
              <a:t>1.Le score de bonheur de dystopie (1,85) + l</a:t>
            </a:r>
            <a:r>
              <a:rPr b="1" lang="fr" sz="1050">
                <a:solidFill>
                  <a:srgbClr val="3C4043"/>
                </a:solidFill>
                <a:highlight>
                  <a:srgbClr val="FFFFFF"/>
                </a:highlight>
              </a:rPr>
              <a:t>a valeur résiduelle</a:t>
            </a:r>
            <a:r>
              <a:rPr lang="fr" sz="1050">
                <a:solidFill>
                  <a:srgbClr val="3C4043"/>
                </a:solidFill>
                <a:highlight>
                  <a:srgbClr val="FFFFFF"/>
                </a:highlight>
              </a:rPr>
              <a:t> pour chaque pays entre le </a:t>
            </a:r>
            <a:r>
              <a:rPr b="1" lang="fr" sz="1050">
                <a:solidFill>
                  <a:srgbClr val="3C4043"/>
                </a:solidFill>
                <a:highlight>
                  <a:srgbClr val="FFFFFF"/>
                </a:highlight>
              </a:rPr>
              <a:t>score de bonheur obtenu et ce qui est expliqué. </a:t>
            </a:r>
            <a:r>
              <a:rPr lang="fr" sz="1050">
                <a:solidFill>
                  <a:srgbClr val="3C4043"/>
                </a:solidFill>
                <a:highlight>
                  <a:srgbClr val="FFFFFF"/>
                </a:highlight>
              </a:rPr>
              <a:t>. </a:t>
            </a:r>
            <a:endParaRPr sz="105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b="1" lang="fr" sz="1050">
                <a:solidFill>
                  <a:srgbClr val="3C4043"/>
                </a:solidFill>
                <a:highlight>
                  <a:srgbClr val="FFFFFF"/>
                </a:highlight>
              </a:rPr>
              <a:t>Résidus =part de composante du score du bonheur inexpliqué. </a:t>
            </a:r>
            <a:r>
              <a:rPr lang="fr" sz="1050">
                <a:solidFill>
                  <a:srgbClr val="3C4043"/>
                </a:solidFill>
                <a:highlight>
                  <a:srgbClr val="FFFFFF"/>
                </a:highlight>
              </a:rPr>
              <a:t>: résidus d'évaluation de la vie soient assez importants, dépassant parfois un point sur l'échelle de 0 à 10,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f45d9678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f45d9678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ead11f0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ead11f0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f45d9678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8f45d9678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ead11f03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ead11f03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8f45d967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8f45d967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f460635a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f460635a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8f460635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8f460635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ead11f03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ead11f03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e1dfc534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e1dfc534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f460635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8f460635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f460635a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f460635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f460635a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f460635a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f45d967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f45d967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8f460635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8f460635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ead11f03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ead11f03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ead11f03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ead11f03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ead11f03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ead11f03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e1dfc534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e1dfc534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f45d9678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8f45d967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e1dfc534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e1dfc534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f45d9678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f45d9678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8f45d967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8f45d967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ead11f03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ead11f03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f0e1e804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f0e1e80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ead11f03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ead11f03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ead11f0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ead11f0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e1dfc53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e1dfc53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
            </a:r>
            <a:r>
              <a:rPr lang="fr" sz="800">
                <a:solidFill>
                  <a:srgbClr val="333333"/>
                </a:solidFill>
                <a:highlight>
                  <a:srgbClr val="FFFFFF"/>
                </a:highlight>
              </a:rPr>
              <a:t>omme </a:t>
            </a:r>
            <a:r>
              <a:rPr b="1" lang="fr" sz="800">
                <a:solidFill>
                  <a:srgbClr val="333333"/>
                </a:solidFill>
                <a:highlight>
                  <a:srgbClr val="FFFFFF"/>
                </a:highlight>
              </a:rPr>
              <a:t>le «</a:t>
            </a:r>
            <a:r>
              <a:rPr b="1" lang="fr" sz="800">
                <a:solidFill>
                  <a:schemeClr val="dk1"/>
                </a:solidFill>
                <a:highlight>
                  <a:srgbClr val="FFFFFF"/>
                </a:highlight>
              </a:rPr>
              <a:t> </a:t>
            </a:r>
            <a:r>
              <a:rPr b="1" lang="fr" sz="800">
                <a:solidFill>
                  <a:srgbClr val="333333"/>
                </a:solidFill>
                <a:highlight>
                  <a:srgbClr val="FFFFFF"/>
                </a:highlight>
              </a:rPr>
              <a:t>bien être subjectif</a:t>
            </a:r>
            <a:r>
              <a:rPr b="1" lang="fr" sz="800">
                <a:solidFill>
                  <a:schemeClr val="dk1"/>
                </a:solidFill>
                <a:highlight>
                  <a:srgbClr val="FFFFFF"/>
                </a:highlight>
              </a:rPr>
              <a:t> </a:t>
            </a:r>
            <a:r>
              <a:rPr b="1" lang="fr" sz="800">
                <a:solidFill>
                  <a:srgbClr val="333333"/>
                </a:solidFill>
                <a:highlight>
                  <a:srgbClr val="FFFFFF"/>
                </a:highlight>
              </a:rPr>
              <a:t>»</a:t>
            </a:r>
            <a:r>
              <a:rPr lang="fr" sz="800">
                <a:solidFill>
                  <a:srgbClr val="333333"/>
                </a:solidFill>
                <a:highlight>
                  <a:srgbClr val="FFFFFF"/>
                </a:highlight>
              </a:rPr>
              <a:t> (subjective well-being), =ils évaluent leur bonheur sur </a:t>
            </a:r>
            <a:r>
              <a:rPr b="1" lang="fr" sz="800">
                <a:solidFill>
                  <a:srgbClr val="FF0000"/>
                </a:solidFill>
                <a:highlight>
                  <a:srgbClr val="FFFFFF"/>
                </a:highlight>
              </a:rPr>
              <a:t>une échelle de Cantrill</a:t>
            </a:r>
            <a:r>
              <a:rPr lang="fr" sz="800">
                <a:solidFill>
                  <a:srgbClr val="333333"/>
                </a:solidFill>
                <a:highlight>
                  <a:srgbClr val="FFFFFF"/>
                </a:highlight>
              </a:rPr>
              <a:t> allant de 1 à 10. Pour indication, la Finlande parvient à un</a:t>
            </a:r>
            <a:r>
              <a:rPr b="1" lang="fr" sz="800">
                <a:solidFill>
                  <a:srgbClr val="333333"/>
                </a:solidFill>
                <a:highlight>
                  <a:srgbClr val="FFFFFF"/>
                </a:highlight>
              </a:rPr>
              <a:t> niveau de 7.769 </a:t>
            </a:r>
            <a:r>
              <a:rPr lang="fr" sz="800">
                <a:solidFill>
                  <a:srgbClr val="333333"/>
                </a:solidFill>
                <a:highlight>
                  <a:srgbClr val="FFFFFF"/>
                </a:highlight>
              </a:rPr>
              <a:t>devant le Danemark </a:t>
            </a:r>
            <a:r>
              <a:rPr b="1" lang="fr" sz="800">
                <a:solidFill>
                  <a:srgbClr val="333333"/>
                </a:solidFill>
                <a:highlight>
                  <a:srgbClr val="FFFFFF"/>
                </a:highlight>
              </a:rPr>
              <a:t>avec 7.600 </a:t>
            </a:r>
            <a:r>
              <a:rPr lang="fr" sz="800">
                <a:solidFill>
                  <a:srgbClr val="333333"/>
                </a:solidFill>
                <a:highlight>
                  <a:srgbClr val="FFFFFF"/>
                </a:highlight>
              </a:rPr>
              <a:t>et la Norvège avec 7.554. Tout  citoyen est ainsi invité à considérer son résultat comme un classement de compétition, sans plus d’information précise toutefois. </a:t>
            </a:r>
            <a:endParaRPr sz="800">
              <a:solidFill>
                <a:srgbClr val="333333"/>
              </a:solidFill>
              <a:highlight>
                <a:srgbClr val="FFFFFF"/>
              </a:highlight>
            </a:endParaRPr>
          </a:p>
          <a:p>
            <a:pPr indent="0" lvl="0" marL="457200" rtl="0" algn="l">
              <a:spcBef>
                <a:spcPts val="0"/>
              </a:spcBef>
              <a:spcAft>
                <a:spcPts val="0"/>
              </a:spcAft>
              <a:buClr>
                <a:schemeClr val="dk1"/>
              </a:buClr>
              <a:buSzPts val="1100"/>
              <a:buFont typeface="Arial"/>
              <a:buNone/>
            </a:pPr>
            <a:r>
              <a:rPr lang="fr" sz="1400">
                <a:solidFill>
                  <a:schemeClr val="dk1"/>
                </a:solidFill>
              </a:rPr>
              <a:t>(</a:t>
            </a:r>
            <a:r>
              <a:rPr lang="fr" sz="1400">
                <a:solidFill>
                  <a:srgbClr val="9900FF"/>
                </a:solidFill>
              </a:rPr>
              <a:t>Inglehart : </a:t>
            </a:r>
            <a:r>
              <a:rPr lang="fr" sz="1400">
                <a:solidFill>
                  <a:schemeClr val="dk1"/>
                </a:solidFill>
              </a:rPr>
              <a:t>montre que les pays “du soleil” sont +heureux</a:t>
            </a:r>
            <a:endParaRPr sz="800">
              <a:solidFill>
                <a:srgbClr val="333333"/>
              </a:solidFill>
              <a:highlight>
                <a:srgbClr val="FFFFFF"/>
              </a:highlight>
            </a:endParaRPr>
          </a:p>
          <a:p>
            <a:pPr indent="0" lvl="0" marL="0" rtl="0" algn="l">
              <a:spcBef>
                <a:spcPts val="0"/>
              </a:spcBef>
              <a:spcAft>
                <a:spcPts val="0"/>
              </a:spcAft>
              <a:buNone/>
            </a:pPr>
            <a:r>
              <a:t/>
            </a:r>
            <a:endParaRPr sz="800">
              <a:solidFill>
                <a:srgbClr val="333333"/>
              </a:solidFill>
              <a:highlight>
                <a:srgbClr val="FFFFFF"/>
              </a:highlight>
            </a:endParaRPr>
          </a:p>
          <a:p>
            <a:pPr indent="0" lvl="0" marL="0" rtl="0" algn="l">
              <a:spcBef>
                <a:spcPts val="0"/>
              </a:spcBef>
              <a:spcAft>
                <a:spcPts val="0"/>
              </a:spcAft>
              <a:buNone/>
            </a:pPr>
            <a:r>
              <a:rPr lang="fr" sz="1550">
                <a:solidFill>
                  <a:srgbClr val="333333"/>
                </a:solidFill>
                <a:highlight>
                  <a:srgbClr val="FFFFFF"/>
                </a:highlight>
              </a:rPr>
              <a:t>La réalité objective fait douter de l’instrument de mesure, avant même de consulter les résultats fournis. Dans la diversité des conditions de liberté, de richesse ou de pauvreté, de connaissance statistique, on peut douter de la possibilité même de disposer d’échantillons représentatifs et de mener des comparaisons. Puisque l’Arabie saoudite arrive en relative bonne place (28e), est-ce que cela signifie que la moitié de la population, la population féminine y est relativement heureuse</a:t>
            </a:r>
            <a:r>
              <a:rPr lang="fr" sz="1000">
                <a:solidFill>
                  <a:schemeClr val="dk1"/>
                </a:solidFill>
                <a:highlight>
                  <a:srgbClr val="FFFFFF"/>
                </a:highlight>
              </a:rPr>
              <a:t> </a:t>
            </a:r>
            <a:r>
              <a:rPr lang="fr" sz="1550">
                <a:solidFill>
                  <a:srgbClr val="333333"/>
                </a:solidFill>
                <a:highlight>
                  <a:srgbClr val="FFFFFF"/>
                </a:highlight>
              </a:rPr>
              <a:t>? Et les questions viennent en séries. On pourra s’étonner que la criminalité de pays à l’insécurité physique massive ne pèse pas plus sur la perception du bien-être que dans les pays où le degré de sécurité est incomparablement plus élevé. On pourra s’étonner que la perception du bien être dépende également de la protection sociale dans des pays qui n’en disposent pas et dans des pays qui en disposent. S’agit-il du même bonheur quand pour les uns c’est consommer et pour d’autres survivre</a:t>
            </a:r>
            <a:r>
              <a:rPr lang="fr" sz="1000">
                <a:solidFill>
                  <a:schemeClr val="dk1"/>
                </a:solidFill>
                <a:highlight>
                  <a:srgbClr val="FFFFFF"/>
                </a:highlight>
              </a:rPr>
              <a:t> </a:t>
            </a:r>
            <a:r>
              <a:rPr lang="fr" sz="1550">
                <a:solidFill>
                  <a:srgbClr val="333333"/>
                </a:solidFill>
                <a:highlight>
                  <a:srgbClr val="FFFFFF"/>
                </a:highlight>
              </a:rPr>
              <a:t>?</a:t>
            </a:r>
            <a:endParaRPr sz="800">
              <a:solidFill>
                <a:srgbClr val="333333"/>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e1dfc534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e1dfc534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291508" y="8738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i="1" lang="fr"/>
              <a:t>Quels sont les facteurs du  bonheur ? </a:t>
            </a:r>
            <a:endParaRPr i="1"/>
          </a:p>
        </p:txBody>
      </p:sp>
      <p:sp>
        <p:nvSpPr>
          <p:cNvPr id="67" name="Google Shape;67;p13"/>
          <p:cNvSpPr txBox="1"/>
          <p:nvPr>
            <p:ph idx="1" type="subTitle"/>
          </p:nvPr>
        </p:nvSpPr>
        <p:spPr>
          <a:xfrm>
            <a:off x="481400" y="3339175"/>
            <a:ext cx="37287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Grégoire Fuchs </a:t>
            </a:r>
            <a:endParaRPr/>
          </a:p>
        </p:txBody>
      </p:sp>
      <p:pic>
        <p:nvPicPr>
          <p:cNvPr id="68" name="Google Shape;68;p13"/>
          <p:cNvPicPr preferRelativeResize="0"/>
          <p:nvPr/>
        </p:nvPicPr>
        <p:blipFill>
          <a:blip r:embed="rId3">
            <a:alphaModFix/>
          </a:blip>
          <a:stretch>
            <a:fillRect/>
          </a:stretch>
        </p:blipFill>
        <p:spPr>
          <a:xfrm>
            <a:off x="6176675" y="2282900"/>
            <a:ext cx="1771650" cy="1771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aphicFrame>
        <p:nvGraphicFramePr>
          <p:cNvPr id="125" name="Google Shape;125;p22"/>
          <p:cNvGraphicFramePr/>
          <p:nvPr/>
        </p:nvGraphicFramePr>
        <p:xfrm>
          <a:off x="844213" y="695150"/>
          <a:ext cx="3000000" cy="3000000"/>
        </p:xfrm>
        <a:graphic>
          <a:graphicData uri="http://schemas.openxmlformats.org/drawingml/2006/table">
            <a:tbl>
              <a:tblPr>
                <a:noFill/>
                <a:tableStyleId>{1A93FAA7-2E2E-4146-9A0A-B03945AE33E5}</a:tableStyleId>
              </a:tblPr>
              <a:tblGrid>
                <a:gridCol w="1638850"/>
                <a:gridCol w="1638850"/>
                <a:gridCol w="4064700"/>
              </a:tblGrid>
              <a:tr h="381000">
                <a:tc>
                  <a:txBody>
                    <a:bodyPr/>
                    <a:lstStyle/>
                    <a:p>
                      <a:pPr indent="0" lvl="0" marL="0" rtl="0" algn="l">
                        <a:spcBef>
                          <a:spcPts val="0"/>
                        </a:spcBef>
                        <a:spcAft>
                          <a:spcPts val="0"/>
                        </a:spcAft>
                        <a:buNone/>
                      </a:pPr>
                      <a:r>
                        <a:rPr lang="fr"/>
                        <a:t>Happiness.Rank: </a:t>
                      </a:r>
                      <a:endParaRPr/>
                    </a:p>
                  </a:txBody>
                  <a:tcPr marT="91425" marB="91425" marR="91425" marL="91425"/>
                </a:tc>
                <a:tc>
                  <a:txBody>
                    <a:bodyPr/>
                    <a:lstStyle/>
                    <a:p>
                      <a:pPr indent="0" lvl="0" marL="0" rtl="0" algn="l">
                        <a:spcBef>
                          <a:spcPts val="0"/>
                        </a:spcBef>
                        <a:spcAft>
                          <a:spcPts val="0"/>
                        </a:spcAft>
                        <a:buNone/>
                      </a:pPr>
                      <a:r>
                        <a:rPr lang="fr"/>
                        <a:t>rang du pays (1 signifie le plus heureux)</a:t>
                      </a:r>
                      <a:endParaRPr/>
                    </a:p>
                    <a:p>
                      <a:pPr indent="-228600" lvl="0" marL="457200" rtl="0" algn="l">
                        <a:lnSpc>
                          <a:spcPct val="115000"/>
                        </a:lnSpc>
                        <a:spcBef>
                          <a:spcPts val="0"/>
                        </a:spcBef>
                        <a:spcAft>
                          <a:spcPts val="1200"/>
                        </a:spcAft>
                        <a:buNone/>
                      </a:pPr>
                      <a:r>
                        <a:t/>
                      </a:r>
                      <a:endParaRPr sz="800">
                        <a:solidFill>
                          <a:srgbClr val="333333"/>
                        </a:solidFill>
                        <a:highlight>
                          <a:srgbClr val="FFFFFF"/>
                        </a:highlight>
                      </a:endParaRPr>
                    </a:p>
                  </a:txBody>
                  <a:tcPr marT="91425" marB="91425" marR="91425" marL="91425"/>
                </a:tc>
                <a:tc>
                  <a:txBody>
                    <a:bodyPr/>
                    <a:lstStyle/>
                    <a:p>
                      <a:pPr indent="0" lvl="0" marL="0" rtl="0" algn="l">
                        <a:spcBef>
                          <a:spcPts val="0"/>
                        </a:spcBef>
                        <a:spcAft>
                          <a:spcPts val="0"/>
                        </a:spcAft>
                        <a:buNone/>
                      </a:pPr>
                      <a:r>
                        <a:rPr lang="fr"/>
                        <a:t>permet d’avoir par la suite de </a:t>
                      </a:r>
                      <a:r>
                        <a:rPr b="1" lang="fr"/>
                        <a:t>classer les pays du plus heureux au moins heureux. </a:t>
                      </a:r>
                      <a:endParaRPr b="1"/>
                    </a:p>
                  </a:txBody>
                  <a:tcPr marT="91425" marB="91425" marR="91425" marL="91425"/>
                </a:tc>
              </a:tr>
              <a:tr h="381000">
                <a:tc>
                  <a:txBody>
                    <a:bodyPr/>
                    <a:lstStyle/>
                    <a:p>
                      <a:pPr indent="0" lvl="0" marL="0" rtl="0" algn="l">
                        <a:spcBef>
                          <a:spcPts val="0"/>
                        </a:spcBef>
                        <a:spcAft>
                          <a:spcPts val="0"/>
                        </a:spcAft>
                        <a:buNone/>
                      </a:pPr>
                      <a:r>
                        <a:rPr lang="fr"/>
                        <a:t>Whisker.High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fr"/>
                        <a:t>I</a:t>
                      </a:r>
                      <a:r>
                        <a:rPr lang="fr"/>
                        <a:t>ntervalle de confiance borne haute du score de bonheur//HAUT//BAS ! </a:t>
                      </a:r>
                      <a:endParaRPr/>
                    </a:p>
                  </a:txBody>
                  <a:tcPr marT="91425" marB="91425" marR="91425" marL="91425"/>
                </a:tc>
                <a:tc>
                  <a:txBody>
                    <a:bodyPr/>
                    <a:lstStyle/>
                    <a:p>
                      <a:pPr indent="0" lvl="0" marL="0" rtl="0" algn="l">
                        <a:spcBef>
                          <a:spcPts val="0"/>
                        </a:spcBef>
                        <a:spcAft>
                          <a:spcPts val="0"/>
                        </a:spcAft>
                        <a:buNone/>
                      </a:pPr>
                      <a:r>
                        <a:rPr b="1" lang="fr" u="sng"/>
                        <a:t>Avantage : </a:t>
                      </a:r>
                      <a:r>
                        <a:rPr lang="fr"/>
                        <a:t>il permet notamment de remettre en cause la “rigidité” du classement en donnant un intervalle de score. Au final, en prenant en compte les erreurs potentielles , on remarque bien que l’Irlande  pourrait avoir en réalité le score le plus élevé potentiellement. à la place de la Norvège.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txBody>
                  <a:tcPr marT="91425" marB="91425" marR="91425" marL="91425"/>
                </a:tc>
              </a:tr>
            </a:tbl>
          </a:graphicData>
        </a:graphic>
      </p:graphicFrame>
      <p:pic>
        <p:nvPicPr>
          <p:cNvPr id="126" name="Google Shape;126;p22"/>
          <p:cNvPicPr preferRelativeResize="0"/>
          <p:nvPr/>
        </p:nvPicPr>
        <p:blipFill>
          <a:blip r:embed="rId3">
            <a:alphaModFix/>
          </a:blip>
          <a:stretch>
            <a:fillRect/>
          </a:stretch>
        </p:blipFill>
        <p:spPr>
          <a:xfrm>
            <a:off x="1620225" y="3789326"/>
            <a:ext cx="6154050" cy="83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aphicFrame>
        <p:nvGraphicFramePr>
          <p:cNvPr id="131" name="Google Shape;131;p23"/>
          <p:cNvGraphicFramePr/>
          <p:nvPr/>
        </p:nvGraphicFramePr>
        <p:xfrm>
          <a:off x="572700" y="242050"/>
          <a:ext cx="3000000" cy="3000000"/>
        </p:xfrm>
        <a:graphic>
          <a:graphicData uri="http://schemas.openxmlformats.org/drawingml/2006/table">
            <a:tbl>
              <a:tblPr>
                <a:noFill/>
                <a:tableStyleId>{1A93FAA7-2E2E-4146-9A0A-B03945AE33E5}</a:tableStyleId>
              </a:tblPr>
              <a:tblGrid>
                <a:gridCol w="1809750"/>
                <a:gridCol w="1809750"/>
              </a:tblGrid>
              <a:tr h="381000">
                <a:tc>
                  <a:txBody>
                    <a:bodyPr/>
                    <a:lstStyle/>
                    <a:p>
                      <a:pPr indent="0" lvl="0" marL="0" rtl="0" algn="l">
                        <a:spcBef>
                          <a:spcPts val="0"/>
                        </a:spcBef>
                        <a:spcAft>
                          <a:spcPts val="0"/>
                        </a:spcAft>
                        <a:buNone/>
                      </a:pPr>
                      <a:r>
                        <a:rPr b="1" lang="fr"/>
                        <a:t>2.Régresseurs X </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fr"/>
                        <a:t>X1 Santé</a:t>
                      </a:r>
                      <a:endParaRPr/>
                    </a:p>
                  </a:txBody>
                  <a:tcPr marT="91425" marB="91425" marR="91425" marL="91425"/>
                </a:tc>
                <a:tc>
                  <a:txBody>
                    <a:bodyPr/>
                    <a:lstStyle/>
                    <a:p>
                      <a:pPr indent="0" lvl="0" marL="0" rtl="0" algn="l">
                        <a:spcBef>
                          <a:spcPts val="0"/>
                        </a:spcBef>
                        <a:spcAft>
                          <a:spcPts val="0"/>
                        </a:spcAft>
                        <a:buNone/>
                      </a:pPr>
                      <a:r>
                        <a:rPr lang="fr"/>
                        <a:t>Donnée de l’espérance de vie issue </a:t>
                      </a:r>
                      <a:r>
                        <a:rPr lang="fr"/>
                        <a:t>d</a:t>
                      </a:r>
                      <a:r>
                        <a:rPr b="1" lang="fr"/>
                        <a:t>'</a:t>
                      </a:r>
                      <a:r>
                        <a:rPr lang="fr"/>
                        <a:t>1 Série</a:t>
                      </a:r>
                      <a:r>
                        <a:rPr lang="fr"/>
                        <a:t> temporelle des 5 </a:t>
                      </a:r>
                      <a:r>
                        <a:rPr lang="fr"/>
                        <a:t>dernières</a:t>
                      </a:r>
                      <a:r>
                        <a:rPr lang="fr"/>
                        <a:t> années. La dispersion </a:t>
                      </a:r>
                      <a:r>
                        <a:rPr b="1" lang="fr"/>
                        <a:t>=forte</a:t>
                      </a:r>
                      <a:r>
                        <a:rPr lang="fr"/>
                        <a:t>. </a:t>
                      </a:r>
                      <a:endParaRPr/>
                    </a:p>
                  </a:txBody>
                  <a:tcPr marT="91425" marB="91425" marR="91425" marL="91425"/>
                </a:tc>
              </a:tr>
              <a:tr h="381000">
                <a:tc>
                  <a:txBody>
                    <a:bodyPr/>
                    <a:lstStyle/>
                    <a:p>
                      <a:pPr indent="0" lvl="0" marL="0" rtl="0" algn="l">
                        <a:spcBef>
                          <a:spcPts val="0"/>
                        </a:spcBef>
                        <a:spcAft>
                          <a:spcPts val="0"/>
                        </a:spcAft>
                        <a:buNone/>
                      </a:pPr>
                      <a:r>
                        <a:rPr lang="fr"/>
                        <a:t>X2 Social support/Family  </a:t>
                      </a:r>
                      <a:endParaRPr/>
                    </a:p>
                  </a:txBody>
                  <a:tcPr marT="91425" marB="91425" marR="91425" marL="91425"/>
                </a:tc>
                <a:tc>
                  <a:txBody>
                    <a:bodyPr/>
                    <a:lstStyle/>
                    <a:p>
                      <a:pPr indent="0" lvl="0" marL="0" rtl="0" algn="l">
                        <a:spcBef>
                          <a:spcPts val="0"/>
                        </a:spcBef>
                        <a:spcAft>
                          <a:spcPts val="0"/>
                        </a:spcAft>
                        <a:buNone/>
                      </a:pPr>
                      <a:r>
                        <a:rPr lang="fr"/>
                        <a:t>Moyenne de la réponse à </a:t>
                      </a:r>
                      <a:r>
                        <a:rPr lang="fr"/>
                        <a:t>la question</a:t>
                      </a:r>
                      <a:r>
                        <a:rPr lang="fr"/>
                        <a:t> : Est-ce que vous pourrez contacter  une personne qui pourrait vous aider en cas de maladie ? </a:t>
                      </a:r>
                      <a:endParaRPr/>
                    </a:p>
                    <a:p>
                      <a:pPr indent="0" lvl="0" marL="0" rtl="0" algn="l">
                        <a:spcBef>
                          <a:spcPts val="0"/>
                        </a:spcBef>
                        <a:spcAft>
                          <a:spcPts val="0"/>
                        </a:spcAft>
                        <a:buNone/>
                      </a:pPr>
                      <a:r>
                        <a:rPr lang="fr"/>
                        <a:t>-prend en compte le nombre de personne qui peut aider. </a:t>
                      </a:r>
                      <a:endParaRPr/>
                    </a:p>
                  </a:txBody>
                  <a:tcPr marT="91425" marB="91425" marR="91425" marL="91425"/>
                </a:tc>
              </a:tr>
            </a:tbl>
          </a:graphicData>
        </a:graphic>
      </p:graphicFrame>
      <p:pic>
        <p:nvPicPr>
          <p:cNvPr id="132" name="Google Shape;132;p23"/>
          <p:cNvPicPr preferRelativeResize="0"/>
          <p:nvPr/>
        </p:nvPicPr>
        <p:blipFill>
          <a:blip r:embed="rId3">
            <a:alphaModFix/>
          </a:blip>
          <a:stretch>
            <a:fillRect/>
          </a:stretch>
        </p:blipFill>
        <p:spPr>
          <a:xfrm>
            <a:off x="4604325" y="3404053"/>
            <a:ext cx="4572001" cy="650625"/>
          </a:xfrm>
          <a:prstGeom prst="rect">
            <a:avLst/>
          </a:prstGeom>
          <a:noFill/>
          <a:ln>
            <a:noFill/>
          </a:ln>
        </p:spPr>
      </p:pic>
      <p:pic>
        <p:nvPicPr>
          <p:cNvPr id="133" name="Google Shape;133;p23"/>
          <p:cNvPicPr preferRelativeResize="0"/>
          <p:nvPr/>
        </p:nvPicPr>
        <p:blipFill>
          <a:blip r:embed="rId4">
            <a:alphaModFix/>
          </a:blip>
          <a:stretch>
            <a:fillRect/>
          </a:stretch>
        </p:blipFill>
        <p:spPr>
          <a:xfrm>
            <a:off x="4504275" y="707051"/>
            <a:ext cx="6206274" cy="93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aphicFrame>
        <p:nvGraphicFramePr>
          <p:cNvPr id="138" name="Google Shape;138;p24"/>
          <p:cNvGraphicFramePr/>
          <p:nvPr/>
        </p:nvGraphicFramePr>
        <p:xfrm>
          <a:off x="804638" y="1271900"/>
          <a:ext cx="3000000" cy="3000000"/>
        </p:xfrm>
        <a:graphic>
          <a:graphicData uri="http://schemas.openxmlformats.org/drawingml/2006/table">
            <a:tbl>
              <a:tblPr>
                <a:noFill/>
                <a:tableStyleId>{1A93FAA7-2E2E-4146-9A0A-B03945AE33E5}</a:tableStyleId>
              </a:tblPr>
              <a:tblGrid>
                <a:gridCol w="952325"/>
                <a:gridCol w="952325"/>
                <a:gridCol w="2361950"/>
                <a:gridCol w="2361950"/>
              </a:tblGrid>
              <a:tr h="381000">
                <a:tc>
                  <a:txBody>
                    <a:bodyPr/>
                    <a:lstStyle/>
                    <a:p>
                      <a:pPr indent="0" lvl="0" marL="0" rtl="0" algn="l">
                        <a:spcBef>
                          <a:spcPts val="0"/>
                        </a:spcBef>
                        <a:spcAft>
                          <a:spcPts val="0"/>
                        </a:spcAft>
                        <a:buNone/>
                      </a:pPr>
                      <a:r>
                        <a:rPr lang="fr"/>
                        <a:t>X3.La liberté</a:t>
                      </a:r>
                      <a:endParaRPr/>
                    </a:p>
                  </a:txBody>
                  <a:tcPr marT="91425" marB="91425" marR="91425" marL="91425"/>
                </a:tc>
                <a:tc>
                  <a:txBody>
                    <a:bodyPr/>
                    <a:lstStyle/>
                    <a:p>
                      <a:pPr indent="0" lvl="0" marL="0" rtl="0" algn="l">
                        <a:spcBef>
                          <a:spcPts val="0"/>
                        </a:spcBef>
                        <a:spcAft>
                          <a:spcPts val="0"/>
                        </a:spcAft>
                        <a:buNone/>
                      </a:pPr>
                      <a:r>
                        <a:rPr lang="fr"/>
                        <a:t>Correspond à la </a:t>
                      </a:r>
                      <a:r>
                        <a:rPr lang="fr"/>
                        <a:t>liberté de faire des choix. </a:t>
                      </a:r>
                      <a:endParaRPr/>
                    </a:p>
                    <a:p>
                      <a:pPr indent="0" lvl="0" marL="0" rtl="0" algn="l">
                        <a:spcBef>
                          <a:spcPts val="0"/>
                        </a:spcBef>
                        <a:spcAft>
                          <a:spcPts val="0"/>
                        </a:spcAft>
                        <a:buNone/>
                      </a:pPr>
                      <a:r>
                        <a:rPr b="1" lang="fr"/>
                        <a:t>0 : </a:t>
                      </a:r>
                      <a:r>
                        <a:rPr lang="fr"/>
                        <a:t>régime </a:t>
                      </a:r>
                      <a:r>
                        <a:rPr lang="fr" u="sng"/>
                        <a:t>autoritaire .</a:t>
                      </a:r>
                      <a:endParaRPr u="sng"/>
                    </a:p>
                    <a:p>
                      <a:pPr indent="0" lvl="0" marL="0" rtl="0" algn="l">
                        <a:spcBef>
                          <a:spcPts val="0"/>
                        </a:spcBef>
                        <a:spcAft>
                          <a:spcPts val="0"/>
                        </a:spcAft>
                        <a:buNone/>
                      </a:pPr>
                      <a:r>
                        <a:rPr b="1" lang="fr" u="sng"/>
                        <a:t>1:</a:t>
                      </a:r>
                      <a:r>
                        <a:rPr lang="fr"/>
                        <a:t>régime avec une entière </a:t>
                      </a:r>
                      <a:r>
                        <a:rPr b="1" lang="fr"/>
                        <a:t>liberté.</a:t>
                      </a:r>
                      <a:r>
                        <a:rPr b="1" lang="fr"/>
                        <a:t> </a:t>
                      </a:r>
                      <a:endParaRPr b="1"/>
                    </a:p>
                  </a:txBody>
                  <a:tcPr marT="91425" marB="91425" marR="91425" marL="91425"/>
                </a:tc>
                <a:tc>
                  <a:txBody>
                    <a:bodyPr/>
                    <a:lstStyle/>
                    <a:p>
                      <a:pPr indent="0" lvl="0" marL="0" rtl="0" algn="l">
                        <a:spcBef>
                          <a:spcPts val="0"/>
                        </a:spcBef>
                        <a:spcAft>
                          <a:spcPts val="0"/>
                        </a:spcAft>
                        <a:buNone/>
                      </a:pPr>
                      <a:r>
                        <a:rPr i="1" lang="fr"/>
                        <a:t>Est-ce que vous êtes satisfait ou pas de votre liberté à faire des choix dans votre vie ? </a:t>
                      </a:r>
                      <a:endParaRPr i="1"/>
                    </a:p>
                    <a:p>
                      <a:pPr indent="0" lvl="0" marL="0" rtl="0" algn="l">
                        <a:spcBef>
                          <a:spcPts val="0"/>
                        </a:spcBef>
                        <a:spcAft>
                          <a:spcPts val="0"/>
                        </a:spcAft>
                        <a:buNone/>
                      </a:pPr>
                      <a:r>
                        <a:rPr b="1" i="1" lang="fr"/>
                        <a:t>:ex: la norvège est </a:t>
                      </a:r>
                      <a:endParaRPr b="1" i="1"/>
                    </a:p>
                    <a:p>
                      <a:pPr indent="0" lvl="0" marL="0" rtl="0" algn="l">
                        <a:spcBef>
                          <a:spcPts val="0"/>
                        </a:spcBef>
                        <a:spcAft>
                          <a:spcPts val="0"/>
                        </a:spcAft>
                        <a:buNone/>
                      </a:pPr>
                      <a:r>
                        <a:rPr b="1" i="1" lang="fr"/>
                        <a:t>un pays </a:t>
                      </a:r>
                      <a:r>
                        <a:rPr i="1" lang="fr"/>
                        <a:t>où environ 58% des personnes pensent qu’ils peuvent faire des choix dans leur vie en totale liberté. </a:t>
                      </a:r>
                      <a:endParaRPr i="1"/>
                    </a:p>
                  </a:txBody>
                  <a:tcPr marT="91425" marB="91425" marR="91425" marL="91425"/>
                </a:tc>
                <a:tc>
                  <a:txBody>
                    <a:bodyPr/>
                    <a:lstStyle/>
                    <a:p>
                      <a:pPr indent="0" lvl="0" marL="0" rtl="0" algn="l">
                        <a:spcBef>
                          <a:spcPts val="0"/>
                        </a:spcBef>
                        <a:spcAft>
                          <a:spcPts val="0"/>
                        </a:spcAft>
                        <a:buNone/>
                      </a:pPr>
                      <a:r>
                        <a:t/>
                      </a:r>
                      <a:endParaRPr i="1"/>
                    </a:p>
                  </a:txBody>
                  <a:tcPr marT="91425" marB="91425" marR="91425" marL="91425"/>
                </a:tc>
              </a:tr>
            </a:tbl>
          </a:graphicData>
        </a:graphic>
      </p:graphicFrame>
      <p:pic>
        <p:nvPicPr>
          <p:cNvPr id="139" name="Google Shape;139;p24"/>
          <p:cNvPicPr preferRelativeResize="0"/>
          <p:nvPr/>
        </p:nvPicPr>
        <p:blipFill>
          <a:blip r:embed="rId3">
            <a:alphaModFix/>
          </a:blip>
          <a:stretch>
            <a:fillRect/>
          </a:stretch>
        </p:blipFill>
        <p:spPr>
          <a:xfrm>
            <a:off x="4616750" y="5604600"/>
            <a:ext cx="1366650" cy="1214800"/>
          </a:xfrm>
          <a:prstGeom prst="rect">
            <a:avLst/>
          </a:prstGeom>
          <a:noFill/>
          <a:ln>
            <a:noFill/>
          </a:ln>
        </p:spPr>
      </p:pic>
      <p:pic>
        <p:nvPicPr>
          <p:cNvPr id="140" name="Google Shape;140;p24"/>
          <p:cNvPicPr preferRelativeResize="0"/>
          <p:nvPr/>
        </p:nvPicPr>
        <p:blipFill>
          <a:blip r:embed="rId4">
            <a:alphaModFix/>
          </a:blip>
          <a:stretch>
            <a:fillRect/>
          </a:stretch>
        </p:blipFill>
        <p:spPr>
          <a:xfrm>
            <a:off x="5443750" y="1471775"/>
            <a:ext cx="1514225" cy="1683825"/>
          </a:xfrm>
          <a:prstGeom prst="rect">
            <a:avLst/>
          </a:prstGeom>
          <a:noFill/>
          <a:ln>
            <a:noFill/>
          </a:ln>
        </p:spPr>
      </p:pic>
      <p:pic>
        <p:nvPicPr>
          <p:cNvPr id="141" name="Google Shape;141;p24"/>
          <p:cNvPicPr preferRelativeResize="0"/>
          <p:nvPr/>
        </p:nvPicPr>
        <p:blipFill>
          <a:blip r:embed="rId5">
            <a:alphaModFix/>
          </a:blip>
          <a:stretch>
            <a:fillRect/>
          </a:stretch>
        </p:blipFill>
        <p:spPr>
          <a:xfrm>
            <a:off x="5071250" y="3352550"/>
            <a:ext cx="3709149" cy="60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4700295" y="1069700"/>
            <a:ext cx="1032580" cy="1214800"/>
          </a:xfrm>
          <a:prstGeom prst="rect">
            <a:avLst/>
          </a:prstGeom>
          <a:noFill/>
          <a:ln>
            <a:noFill/>
          </a:ln>
        </p:spPr>
      </p:pic>
      <p:graphicFrame>
        <p:nvGraphicFramePr>
          <p:cNvPr id="147" name="Google Shape;147;p25"/>
          <p:cNvGraphicFramePr/>
          <p:nvPr/>
        </p:nvGraphicFramePr>
        <p:xfrm>
          <a:off x="238963" y="690025"/>
          <a:ext cx="3000000" cy="3000000"/>
        </p:xfrm>
        <a:graphic>
          <a:graphicData uri="http://schemas.openxmlformats.org/drawingml/2006/table">
            <a:tbl>
              <a:tblPr>
                <a:noFill/>
                <a:tableStyleId>{1A93FAA7-2E2E-4146-9A0A-B03945AE33E5}</a:tableStyleId>
              </a:tblPr>
              <a:tblGrid>
                <a:gridCol w="952325"/>
                <a:gridCol w="952325"/>
                <a:gridCol w="2361950"/>
                <a:gridCol w="2361950"/>
              </a:tblGrid>
              <a:tr h="381000">
                <a:tc>
                  <a:txBody>
                    <a:bodyPr/>
                    <a:lstStyle/>
                    <a:p>
                      <a:pPr indent="0" lvl="0" marL="0" rtl="0" algn="l">
                        <a:spcBef>
                          <a:spcPts val="0"/>
                        </a:spcBef>
                        <a:spcAft>
                          <a:spcPts val="0"/>
                        </a:spcAft>
                        <a:buNone/>
                      </a:pPr>
                      <a:r>
                        <a:rPr lang="fr"/>
                        <a:t>X4: la générosité. </a:t>
                      </a:r>
                      <a:endParaRPr/>
                    </a:p>
                  </a:txBody>
                  <a:tcPr marT="91425" marB="91425" marR="91425" marL="91425"/>
                </a:tc>
                <a:tc>
                  <a:txBody>
                    <a:bodyPr/>
                    <a:lstStyle/>
                    <a:p>
                      <a:pPr indent="0" lvl="0" marL="0" rtl="0" algn="l">
                        <a:spcBef>
                          <a:spcPts val="0"/>
                        </a:spcBef>
                        <a:spcAft>
                          <a:spcPts val="0"/>
                        </a:spcAft>
                        <a:buNone/>
                      </a:pPr>
                      <a:r>
                        <a:rPr lang="fr"/>
                        <a:t>0:tendance à l'égoïsme. </a:t>
                      </a:r>
                      <a:endParaRPr/>
                    </a:p>
                    <a:p>
                      <a:pPr indent="0" lvl="0" marL="0" rtl="0" algn="l">
                        <a:spcBef>
                          <a:spcPts val="0"/>
                        </a:spcBef>
                        <a:spcAft>
                          <a:spcPts val="0"/>
                        </a:spcAft>
                        <a:buNone/>
                      </a:pPr>
                      <a:r>
                        <a:rPr lang="fr"/>
                        <a:t>1:pays où la gentillesse/sympathie est forte </a:t>
                      </a:r>
                      <a:endParaRPr/>
                    </a:p>
                  </a:txBody>
                  <a:tcPr marT="91425" marB="91425" marR="91425" marL="91425"/>
                </a:tc>
                <a:tc>
                  <a:txBody>
                    <a:bodyPr/>
                    <a:lstStyle/>
                    <a:p>
                      <a:pPr indent="0" lvl="0" marL="0" rtl="0" algn="l">
                        <a:lnSpc>
                          <a:spcPct val="115000"/>
                        </a:lnSpc>
                        <a:spcBef>
                          <a:spcPts val="0"/>
                        </a:spcBef>
                        <a:spcAft>
                          <a:spcPts val="0"/>
                        </a:spcAft>
                        <a:buNone/>
                      </a:pPr>
                      <a:r>
                        <a:rPr i="1" lang="fr" sz="1200">
                          <a:latin typeface="Roboto"/>
                          <a:ea typeface="Roboto"/>
                          <a:cs typeface="Roboto"/>
                          <a:sym typeface="Roboto"/>
                        </a:rPr>
                        <a:t>Résidu</a:t>
                      </a:r>
                      <a:r>
                        <a:rPr lang="fr" sz="1200">
                          <a:latin typeface="Roboto"/>
                          <a:ea typeface="Roboto"/>
                          <a:cs typeface="Roboto"/>
                          <a:sym typeface="Roboto"/>
                        </a:rPr>
                        <a:t>  de la régression de la</a:t>
                      </a:r>
                      <a:endParaRPr sz="1200">
                        <a:latin typeface="Roboto"/>
                        <a:ea typeface="Roboto"/>
                        <a:cs typeface="Roboto"/>
                        <a:sym typeface="Roboto"/>
                      </a:endParaRPr>
                    </a:p>
                    <a:p>
                      <a:pPr indent="0" lvl="0" marL="0" rtl="0" algn="l">
                        <a:lnSpc>
                          <a:spcPct val="115000"/>
                        </a:lnSpc>
                        <a:spcBef>
                          <a:spcPts val="0"/>
                        </a:spcBef>
                        <a:spcAft>
                          <a:spcPts val="0"/>
                        </a:spcAft>
                        <a:buNone/>
                      </a:pPr>
                      <a:r>
                        <a:rPr i="1" lang="fr" sz="1200">
                          <a:latin typeface="Roboto"/>
                          <a:ea typeface="Roboto"/>
                          <a:cs typeface="Roboto"/>
                          <a:sym typeface="Roboto"/>
                        </a:rPr>
                        <a:t>QUESTION :  “est-ce que vous avez donné de l’argent à une association de charité ? </a:t>
                      </a:r>
                      <a:endParaRPr i="1" sz="1200">
                        <a:latin typeface="Roboto"/>
                        <a:ea typeface="Roboto"/>
                        <a:cs typeface="Roboto"/>
                        <a:sym typeface="Roboto"/>
                      </a:endParaRPr>
                    </a:p>
                    <a:p>
                      <a:pPr indent="0" lvl="0" marL="0" rtl="0" algn="l">
                        <a:spcBef>
                          <a:spcPts val="0"/>
                        </a:spcBef>
                        <a:spcAft>
                          <a:spcPts val="0"/>
                        </a:spcAft>
                        <a:buNone/>
                      </a:pPr>
                      <a:r>
                        <a:rPr lang="fr" sz="1550">
                          <a:highlight>
                            <a:srgbClr val="FFFFFF"/>
                          </a:highlight>
                        </a:rPr>
                        <a:t>par rapport au PIB.</a:t>
                      </a:r>
                      <a:endParaRPr sz="1550">
                        <a:highlight>
                          <a:srgbClr val="FFFFFF"/>
                        </a:highlight>
                      </a:endParaRPr>
                    </a:p>
                    <a:p>
                      <a:pPr indent="0" lvl="0" marL="0" rtl="0" algn="l">
                        <a:spcBef>
                          <a:spcPts val="0"/>
                        </a:spcBef>
                        <a:spcAft>
                          <a:spcPts val="0"/>
                        </a:spcAft>
                        <a:buNone/>
                      </a:pPr>
                      <a:r>
                        <a:t/>
                      </a:r>
                      <a:endParaRPr sz="1550">
                        <a:highlight>
                          <a:srgbClr val="FFFFFF"/>
                        </a:highlight>
                      </a:endParaRPr>
                    </a:p>
                    <a:p>
                      <a:pPr indent="0" lvl="0" marL="0" rtl="0" algn="l">
                        <a:spcBef>
                          <a:spcPts val="0"/>
                        </a:spcBef>
                        <a:spcAft>
                          <a:spcPts val="0"/>
                        </a:spcAft>
                        <a:buNone/>
                      </a:pPr>
                      <a:r>
                        <a:rPr lang="fr" sz="1550">
                          <a:highlight>
                            <a:srgbClr val="FFFFFF"/>
                          </a:highlight>
                        </a:rPr>
                        <a:t>75% des pays ont une moyenne de réponse entre 15%(1er quartile) et 32%pour le 2eme quartile. </a:t>
                      </a:r>
                      <a:endParaRPr sz="1550">
                        <a:highlight>
                          <a:srgbClr val="FFFFFF"/>
                        </a:highlight>
                      </a:endParaRPr>
                    </a:p>
                  </a:txBody>
                  <a:tcPr marT="91425" marB="91425" marR="91425" marL="91425"/>
                </a:tc>
                <a:tc>
                  <a:txBody>
                    <a:bodyPr/>
                    <a:lstStyle/>
                    <a:p>
                      <a:pPr indent="-228600" lvl="0" marL="45720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fr"/>
                        <a:t>X5</a:t>
                      </a:r>
                      <a:endParaRPr/>
                    </a:p>
                  </a:txBody>
                  <a:tcPr marT="91425" marB="91425" marR="91425" marL="91425"/>
                </a:tc>
                <a:tc>
                  <a:txBody>
                    <a:bodyPr/>
                    <a:lstStyle/>
                    <a:p>
                      <a:pPr indent="0" lvl="0" marL="0" rtl="0" algn="l">
                        <a:spcBef>
                          <a:spcPts val="0"/>
                        </a:spcBef>
                        <a:spcAft>
                          <a:spcPts val="0"/>
                        </a:spcAft>
                        <a:buNone/>
                      </a:pPr>
                      <a:r>
                        <a:rPr lang="fr"/>
                        <a:t>PIB,par tête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b="1" i="1" lang="fr" sz="1200">
                          <a:latin typeface="Roboto"/>
                          <a:ea typeface="Roboto"/>
                          <a:cs typeface="Roboto"/>
                          <a:sym typeface="Roboto"/>
                        </a:rPr>
                        <a:t>Unité : </a:t>
                      </a:r>
                      <a:r>
                        <a:rPr i="1" lang="fr" sz="1200">
                          <a:latin typeface="Roboto"/>
                          <a:ea typeface="Roboto"/>
                          <a:cs typeface="Roboto"/>
                          <a:sym typeface="Roboto"/>
                        </a:rPr>
                        <a:t>10.000 dollars </a:t>
                      </a:r>
                      <a:endParaRPr i="1" sz="1200">
                        <a:latin typeface="Roboto"/>
                        <a:ea typeface="Roboto"/>
                        <a:cs typeface="Roboto"/>
                        <a:sym typeface="Roboto"/>
                      </a:endParaRPr>
                    </a:p>
                    <a:p>
                      <a:pPr indent="0" lvl="0" marL="0" rtl="0" algn="l">
                        <a:lnSpc>
                          <a:spcPct val="115000"/>
                        </a:lnSpc>
                        <a:spcBef>
                          <a:spcPts val="0"/>
                        </a:spcBef>
                        <a:spcAft>
                          <a:spcPts val="0"/>
                        </a:spcAft>
                        <a:buNone/>
                      </a:pPr>
                      <a:r>
                        <a:t/>
                      </a:r>
                      <a:endParaRPr i="1" sz="1200">
                        <a:latin typeface="Roboto"/>
                        <a:ea typeface="Roboto"/>
                        <a:cs typeface="Roboto"/>
                        <a:sym typeface="Roboto"/>
                      </a:endParaRPr>
                    </a:p>
                    <a:p>
                      <a:pPr indent="0" lvl="0" marL="0" rtl="0" algn="l">
                        <a:lnSpc>
                          <a:spcPct val="115000"/>
                        </a:lnSpc>
                        <a:spcBef>
                          <a:spcPts val="0"/>
                        </a:spcBef>
                        <a:spcAft>
                          <a:spcPts val="0"/>
                        </a:spcAft>
                        <a:buNone/>
                      </a:pPr>
                      <a:r>
                        <a:rPr i="1" lang="fr" sz="1200">
                          <a:latin typeface="Roboto"/>
                          <a:ea typeface="Roboto"/>
                          <a:cs typeface="Roboto"/>
                          <a:sym typeface="Roboto"/>
                        </a:rPr>
                        <a:t>-ils ont déjà mis le logarithme. </a:t>
                      </a:r>
                      <a:endParaRPr i="1" sz="1200">
                        <a:latin typeface="Roboto"/>
                        <a:ea typeface="Roboto"/>
                        <a:cs typeface="Roboto"/>
                        <a:sym typeface="Roboto"/>
                      </a:endParaRPr>
                    </a:p>
                    <a:p>
                      <a:pPr indent="0" lvl="0" marL="0" rtl="0" algn="l">
                        <a:lnSpc>
                          <a:spcPct val="115000"/>
                        </a:lnSpc>
                        <a:spcBef>
                          <a:spcPts val="0"/>
                        </a:spcBef>
                        <a:spcAft>
                          <a:spcPts val="0"/>
                        </a:spcAft>
                        <a:buNone/>
                      </a:pPr>
                      <a:r>
                        <a:rPr i="1" lang="fr" sz="1200">
                          <a:latin typeface="Roboto"/>
                          <a:ea typeface="Roboto"/>
                          <a:cs typeface="Roboto"/>
                          <a:sym typeface="Roboto"/>
                        </a:rPr>
                        <a:t>-il existe une grande dispersion entre les pays . La moyenne est d’environ  10.000 dollars pour le PIB. </a:t>
                      </a:r>
                      <a:endParaRPr i="1" sz="1200">
                        <a:latin typeface="Roboto"/>
                        <a:ea typeface="Roboto"/>
                        <a:cs typeface="Roboto"/>
                        <a:sym typeface="Roboto"/>
                      </a:endParaRPr>
                    </a:p>
                  </a:txBody>
                  <a:tcPr marT="91425" marB="91425" marR="91425" marL="91425"/>
                </a:tc>
                <a:tc>
                  <a:txBody>
                    <a:bodyPr/>
                    <a:lstStyle/>
                    <a:p>
                      <a:pPr indent="-228600" lvl="0" marL="45720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txBody>
                  <a:tcPr marT="91425" marB="91425" marR="91425" marL="91425"/>
                </a:tc>
              </a:tr>
            </a:tbl>
          </a:graphicData>
        </a:graphic>
      </p:graphicFrame>
      <p:pic>
        <p:nvPicPr>
          <p:cNvPr id="148" name="Google Shape;148;p25"/>
          <p:cNvPicPr preferRelativeResize="0"/>
          <p:nvPr/>
        </p:nvPicPr>
        <p:blipFill>
          <a:blip r:embed="rId4">
            <a:alphaModFix/>
          </a:blip>
          <a:stretch>
            <a:fillRect/>
          </a:stretch>
        </p:blipFill>
        <p:spPr>
          <a:xfrm>
            <a:off x="4421200" y="2303028"/>
            <a:ext cx="5805651" cy="694025"/>
          </a:xfrm>
          <a:prstGeom prst="rect">
            <a:avLst/>
          </a:prstGeom>
          <a:noFill/>
          <a:ln>
            <a:noFill/>
          </a:ln>
        </p:spPr>
      </p:pic>
      <p:pic>
        <p:nvPicPr>
          <p:cNvPr id="149" name="Google Shape;149;p25"/>
          <p:cNvPicPr preferRelativeResize="0"/>
          <p:nvPr/>
        </p:nvPicPr>
        <p:blipFill rotWithShape="1">
          <a:blip r:embed="rId5">
            <a:alphaModFix/>
          </a:blip>
          <a:srcRect b="-12006" l="0" r="-29937" t="-17931"/>
          <a:stretch/>
        </p:blipFill>
        <p:spPr>
          <a:xfrm>
            <a:off x="4246750" y="3585475"/>
            <a:ext cx="5515451" cy="82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p26"/>
          <p:cNvGraphicFramePr/>
          <p:nvPr/>
        </p:nvGraphicFramePr>
        <p:xfrm>
          <a:off x="303613" y="586775"/>
          <a:ext cx="3000000" cy="3000000"/>
        </p:xfrm>
        <a:graphic>
          <a:graphicData uri="http://schemas.openxmlformats.org/drawingml/2006/table">
            <a:tbl>
              <a:tblPr>
                <a:noFill/>
                <a:tableStyleId>{1A93FAA7-2E2E-4146-9A0A-B03945AE33E5}</a:tableStyleId>
              </a:tblPr>
              <a:tblGrid>
                <a:gridCol w="952325"/>
                <a:gridCol w="952325"/>
                <a:gridCol w="2361950"/>
                <a:gridCol w="2361950"/>
              </a:tblGrid>
              <a:tr h="381000">
                <a:tc>
                  <a:txBody>
                    <a:bodyPr/>
                    <a:lstStyle/>
                    <a:p>
                      <a:pPr indent="0" lvl="0" marL="0" rtl="0" algn="l">
                        <a:spcBef>
                          <a:spcPts val="0"/>
                        </a:spcBef>
                        <a:spcAft>
                          <a:spcPts val="0"/>
                        </a:spcAft>
                        <a:buNone/>
                      </a:pPr>
                      <a:r>
                        <a:rPr lang="fr"/>
                        <a:t>X5 : la confiance dans les institutions. </a:t>
                      </a:r>
                      <a:endParaRPr/>
                    </a:p>
                  </a:txBody>
                  <a:tcPr marT="91425" marB="91425" marR="91425" marL="91425"/>
                </a:tc>
                <a:tc>
                  <a:txBody>
                    <a:bodyPr/>
                    <a:lstStyle/>
                    <a:p>
                      <a:pPr indent="0" lvl="0" marL="0" rtl="0" algn="l">
                        <a:spcBef>
                          <a:spcPts val="0"/>
                        </a:spcBef>
                        <a:spcAft>
                          <a:spcPts val="0"/>
                        </a:spcAft>
                        <a:buNone/>
                      </a:pPr>
                      <a:r>
                        <a:rPr lang="fr" sz="1050">
                          <a:solidFill>
                            <a:srgbClr val="202122"/>
                          </a:solidFill>
                          <a:highlight>
                            <a:schemeClr val="lt1"/>
                          </a:highlight>
                        </a:rPr>
                        <a:t>2.</a:t>
                      </a:r>
                      <a:r>
                        <a:rPr lang="fr" sz="1050">
                          <a:solidFill>
                            <a:srgbClr val="202122"/>
                          </a:solidFill>
                          <a:highlight>
                            <a:schemeClr val="lt1"/>
                          </a:highlight>
                        </a:rPr>
                        <a:t>Création d’une variable entre 0 et 1  =1moyenne des données individuelles </a:t>
                      </a:r>
                      <a:endParaRPr b="1" sz="1050">
                        <a:solidFill>
                          <a:srgbClr val="202122"/>
                        </a:solidFill>
                        <a:highlight>
                          <a:schemeClr val="lt1"/>
                        </a:highlight>
                      </a:endParaRPr>
                    </a:p>
                    <a:p>
                      <a:pPr indent="0" lvl="0" marL="0" rtl="0" algn="l">
                        <a:spcBef>
                          <a:spcPts val="0"/>
                        </a:spcBef>
                        <a:spcAft>
                          <a:spcPts val="0"/>
                        </a:spcAft>
                        <a:buNone/>
                      </a:pPr>
                      <a:r>
                        <a:t/>
                      </a:r>
                      <a:endParaRPr b="1" sz="1050">
                        <a:solidFill>
                          <a:srgbClr val="202122"/>
                        </a:solidFill>
                        <a:highlight>
                          <a:schemeClr val="lt1"/>
                        </a:highlight>
                      </a:endParaRPr>
                    </a:p>
                    <a:p>
                      <a:pPr indent="0" lvl="0" marL="0" rtl="0" algn="l">
                        <a:spcBef>
                          <a:spcPts val="0"/>
                        </a:spcBef>
                        <a:spcAft>
                          <a:spcPts val="0"/>
                        </a:spcAft>
                        <a:buNone/>
                      </a:pPr>
                      <a:r>
                        <a:rPr b="1" lang="fr" sz="1050">
                          <a:solidFill>
                            <a:srgbClr val="202122"/>
                          </a:solidFill>
                          <a:highlight>
                            <a:schemeClr val="lt1"/>
                          </a:highlight>
                        </a:rPr>
                        <a:t>1.0 : le pays</a:t>
                      </a:r>
                      <a:r>
                        <a:rPr lang="fr" sz="1050">
                          <a:solidFill>
                            <a:srgbClr val="202122"/>
                          </a:solidFill>
                          <a:highlight>
                            <a:schemeClr val="lt1"/>
                          </a:highlight>
                        </a:rPr>
                        <a:t> se</a:t>
                      </a:r>
                      <a:r>
                        <a:rPr b="1" lang="fr" sz="1050">
                          <a:solidFill>
                            <a:srgbClr val="202122"/>
                          </a:solidFill>
                          <a:highlight>
                            <a:schemeClr val="lt1"/>
                          </a:highlight>
                        </a:rPr>
                        <a:t> situe </a:t>
                      </a:r>
                      <a:r>
                        <a:rPr lang="fr" sz="1050">
                          <a:solidFill>
                            <a:srgbClr val="202122"/>
                          </a:solidFill>
                          <a:highlight>
                            <a:schemeClr val="lt1"/>
                          </a:highlight>
                        </a:rPr>
                        <a:t>sous les</a:t>
                      </a:r>
                      <a:r>
                        <a:rPr b="1" lang="fr" sz="1050">
                          <a:solidFill>
                            <a:srgbClr val="202122"/>
                          </a:solidFill>
                          <a:highlight>
                            <a:schemeClr val="lt1"/>
                          </a:highlight>
                        </a:rPr>
                        <a:t> ¾ </a:t>
                      </a:r>
                      <a:r>
                        <a:rPr lang="fr" sz="1050">
                          <a:solidFill>
                            <a:srgbClr val="202122"/>
                          </a:solidFill>
                          <a:highlight>
                            <a:schemeClr val="lt1"/>
                          </a:highlight>
                        </a:rPr>
                        <a:t>de la répartition mondiale </a:t>
                      </a:r>
                      <a:r>
                        <a:rPr lang="fr" sz="1050">
                          <a:solidFill>
                            <a:srgbClr val="202122"/>
                          </a:solidFill>
                          <a:highlight>
                            <a:schemeClr val="lt1"/>
                          </a:highlight>
                        </a:rPr>
                        <a:t>de la corruption. </a:t>
                      </a:r>
                      <a:endParaRPr sz="1050">
                        <a:solidFill>
                          <a:srgbClr val="202122"/>
                        </a:solidFill>
                        <a:highlight>
                          <a:schemeClr val="lt1"/>
                        </a:highlight>
                      </a:endParaRPr>
                    </a:p>
                    <a:p>
                      <a:pPr indent="0" lvl="0" marL="0" rtl="0" algn="l">
                        <a:spcBef>
                          <a:spcPts val="0"/>
                        </a:spcBef>
                        <a:spcAft>
                          <a:spcPts val="0"/>
                        </a:spcAft>
                        <a:buNone/>
                      </a:pPr>
                      <a:r>
                        <a:rPr b="1" lang="fr" sz="1050">
                          <a:solidFill>
                            <a:srgbClr val="202122"/>
                          </a:solidFill>
                          <a:highlight>
                            <a:schemeClr val="lt1"/>
                          </a:highlight>
                        </a:rPr>
                        <a:t>2. 1: </a:t>
                      </a:r>
                      <a:r>
                        <a:rPr lang="fr" sz="1050">
                          <a:solidFill>
                            <a:srgbClr val="202122"/>
                          </a:solidFill>
                          <a:highlight>
                            <a:schemeClr val="lt1"/>
                          </a:highlight>
                        </a:rPr>
                        <a:t>le pays</a:t>
                      </a:r>
                      <a:r>
                        <a:rPr b="1" lang="fr" sz="1050">
                          <a:solidFill>
                            <a:srgbClr val="202122"/>
                          </a:solidFill>
                          <a:highlight>
                            <a:schemeClr val="lt1"/>
                          </a:highlight>
                        </a:rPr>
                        <a:t> se situe au-dessus des ¾ du </a:t>
                      </a:r>
                      <a:r>
                        <a:rPr lang="fr" sz="1050">
                          <a:solidFill>
                            <a:srgbClr val="202122"/>
                          </a:solidFill>
                          <a:highlight>
                            <a:schemeClr val="lt1"/>
                          </a:highlight>
                        </a:rPr>
                        <a:t>pays de la corruption dans la distribution mondiale. </a:t>
                      </a:r>
                      <a:endParaRPr sz="1050">
                        <a:solidFill>
                          <a:srgbClr val="202122"/>
                        </a:solidFill>
                        <a:highlight>
                          <a:schemeClr val="lt1"/>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fr" sz="1050" u="sng">
                          <a:solidFill>
                            <a:srgbClr val="202122"/>
                          </a:solidFill>
                          <a:highlight>
                            <a:srgbClr val="FFFFFF"/>
                          </a:highlight>
                        </a:rPr>
                        <a:t>QUESTION : </a:t>
                      </a:r>
                      <a:r>
                        <a:rPr i="1" lang="fr" sz="1050">
                          <a:solidFill>
                            <a:srgbClr val="202122"/>
                          </a:solidFill>
                          <a:highlight>
                            <a:srgbClr val="FFFFFF"/>
                          </a:highlight>
                        </a:rPr>
                        <a:t>,Est-ce que la corruption est répandue dans votre pays ou pas ? </a:t>
                      </a:r>
                      <a:endParaRPr i="1"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b="1" lang="fr" sz="1050">
                          <a:solidFill>
                            <a:srgbClr val="202122"/>
                          </a:solidFill>
                          <a:highlight>
                            <a:srgbClr val="FFFFFF"/>
                          </a:highlight>
                        </a:rPr>
                        <a:t>Détails de la </a:t>
                      </a:r>
                      <a:r>
                        <a:rPr b="1" lang="fr" sz="1050" u="sng">
                          <a:solidFill>
                            <a:srgbClr val="202122"/>
                          </a:solidFill>
                          <a:highlight>
                            <a:srgbClr val="FFFFFF"/>
                          </a:highlight>
                        </a:rPr>
                        <a:t>mesure de corruption : </a:t>
                      </a:r>
                      <a:r>
                        <a:rPr lang="fr" sz="1050">
                          <a:solidFill>
                            <a:srgbClr val="202122"/>
                          </a:solidFill>
                          <a:highlight>
                            <a:srgbClr val="FFFFFF"/>
                          </a:highlight>
                        </a:rPr>
                        <a:t>5 mesures sont mixées en une :  </a:t>
                      </a:r>
                      <a:endParaRPr sz="1050">
                        <a:solidFill>
                          <a:srgbClr val="202122"/>
                        </a:solidFill>
                        <a:highlight>
                          <a:srgbClr val="FFFFFF"/>
                        </a:highlight>
                      </a:endParaRPr>
                    </a:p>
                    <a:p>
                      <a:pPr indent="0" lvl="0" marL="0" rtl="0" algn="l">
                        <a:spcBef>
                          <a:spcPts val="0"/>
                        </a:spcBef>
                        <a:spcAft>
                          <a:spcPts val="0"/>
                        </a:spcAft>
                        <a:buNone/>
                      </a:pPr>
                      <a:r>
                        <a:rPr lang="fr" sz="1050">
                          <a:solidFill>
                            <a:srgbClr val="202122"/>
                          </a:solidFill>
                          <a:highlight>
                            <a:srgbClr val="FFFFFF"/>
                          </a:highlight>
                        </a:rPr>
                        <a:t>-la confiance dans le </a:t>
                      </a:r>
                      <a:r>
                        <a:rPr lang="fr" sz="1050">
                          <a:solidFill>
                            <a:srgbClr val="202122"/>
                          </a:solidFill>
                          <a:highlight>
                            <a:srgbClr val="FFFFFF"/>
                          </a:highlight>
                        </a:rPr>
                        <a:t>gouvernement</a:t>
                      </a:r>
                      <a:r>
                        <a:rPr lang="fr" sz="1050">
                          <a:solidFill>
                            <a:srgbClr val="202122"/>
                          </a:solidFill>
                          <a:highlight>
                            <a:srgbClr val="FFFFFF"/>
                          </a:highlight>
                        </a:rPr>
                        <a:t> </a:t>
                      </a:r>
                      <a:endParaRPr sz="1050">
                        <a:solidFill>
                          <a:srgbClr val="202122"/>
                        </a:solidFill>
                        <a:highlight>
                          <a:srgbClr val="FFFFFF"/>
                        </a:highlight>
                      </a:endParaRPr>
                    </a:p>
                    <a:p>
                      <a:pPr indent="0" lvl="0" marL="0" rtl="0" algn="l">
                        <a:spcBef>
                          <a:spcPts val="0"/>
                        </a:spcBef>
                        <a:spcAft>
                          <a:spcPts val="0"/>
                        </a:spcAft>
                        <a:buNone/>
                      </a:pPr>
                      <a:r>
                        <a:rPr lang="fr" sz="1050">
                          <a:solidFill>
                            <a:srgbClr val="202122"/>
                          </a:solidFill>
                          <a:highlight>
                            <a:srgbClr val="FFFFFF"/>
                          </a:highlight>
                        </a:rPr>
                        <a:t>-confiance dans le système juridique, </a:t>
                      </a:r>
                      <a:endParaRPr sz="1050">
                        <a:solidFill>
                          <a:srgbClr val="202122"/>
                        </a:solidFill>
                        <a:highlight>
                          <a:srgbClr val="FFFFFF"/>
                        </a:highlight>
                      </a:endParaRPr>
                    </a:p>
                    <a:p>
                      <a:pPr indent="0" lvl="0" marL="0" rtl="0" algn="l">
                        <a:spcBef>
                          <a:spcPts val="0"/>
                        </a:spcBef>
                        <a:spcAft>
                          <a:spcPts val="0"/>
                        </a:spcAft>
                        <a:buNone/>
                      </a:pPr>
                      <a:r>
                        <a:rPr lang="fr" sz="1050">
                          <a:solidFill>
                            <a:srgbClr val="202122"/>
                          </a:solidFill>
                          <a:highlight>
                            <a:srgbClr val="FFFFFF"/>
                          </a:highlight>
                        </a:rPr>
                        <a:t>-confiance dans </a:t>
                      </a:r>
                      <a:r>
                        <a:rPr lang="fr" sz="1050">
                          <a:solidFill>
                            <a:srgbClr val="202122"/>
                          </a:solidFill>
                          <a:highlight>
                            <a:srgbClr val="FFFFFF"/>
                          </a:highlight>
                        </a:rPr>
                        <a:t>l'honnêteté</a:t>
                      </a:r>
                      <a:r>
                        <a:rPr lang="fr" sz="1050">
                          <a:solidFill>
                            <a:srgbClr val="202122"/>
                          </a:solidFill>
                          <a:highlight>
                            <a:srgbClr val="FFFFFF"/>
                          </a:highlight>
                        </a:rPr>
                        <a:t> des élections, </a:t>
                      </a:r>
                      <a:endParaRPr sz="1050">
                        <a:solidFill>
                          <a:srgbClr val="202122"/>
                        </a:solidFill>
                        <a:highlight>
                          <a:srgbClr val="FFFFFF"/>
                        </a:highlight>
                      </a:endParaRPr>
                    </a:p>
                    <a:p>
                      <a:pPr indent="0" lvl="0" marL="0" rtl="0" algn="l">
                        <a:spcBef>
                          <a:spcPts val="0"/>
                        </a:spcBef>
                        <a:spcAft>
                          <a:spcPts val="0"/>
                        </a:spcAft>
                        <a:buNone/>
                      </a:pPr>
                      <a:r>
                        <a:rPr lang="fr" sz="1050">
                          <a:solidFill>
                            <a:srgbClr val="202122"/>
                          </a:solidFill>
                          <a:highlight>
                            <a:srgbClr val="FFFFFF"/>
                          </a:highlight>
                        </a:rPr>
                        <a:t>-confiance dans les forces de police</a:t>
                      </a:r>
                      <a:endParaRPr sz="1050">
                        <a:solidFill>
                          <a:srgbClr val="202122"/>
                        </a:solidFill>
                        <a:highlight>
                          <a:srgbClr val="FFFFFF"/>
                        </a:highlight>
                      </a:endParaRPr>
                    </a:p>
                    <a:p>
                      <a:pPr indent="0" lvl="0" marL="0" rtl="0" algn="l">
                        <a:spcBef>
                          <a:spcPts val="0"/>
                        </a:spcBef>
                        <a:spcAft>
                          <a:spcPts val="0"/>
                        </a:spcAft>
                        <a:buNone/>
                      </a:pPr>
                      <a:r>
                        <a:rPr lang="fr" sz="1050">
                          <a:solidFill>
                            <a:srgbClr val="202122"/>
                          </a:solidFill>
                          <a:highlight>
                            <a:srgbClr val="FFFFFF"/>
                          </a:highlight>
                        </a:rPr>
                        <a:t>-perception de la corruption</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i="1" lang="fr" sz="1050">
                          <a:solidFill>
                            <a:srgbClr val="202122"/>
                          </a:solidFill>
                          <a:highlight>
                            <a:srgbClr val="FFFFFF"/>
                          </a:highlight>
                        </a:rPr>
                        <a:t>ex : la norvège a un faible niveau de confiance moyen. </a:t>
                      </a:r>
                      <a:endParaRPr i="1" sz="1050">
                        <a:solidFill>
                          <a:srgbClr val="202122"/>
                        </a:solidFill>
                        <a:highlight>
                          <a:srgbClr val="FFFFFF"/>
                        </a:highlight>
                      </a:endParaRPr>
                    </a:p>
                    <a:p>
                      <a:pPr indent="0" lvl="0" marL="0" rtl="0" algn="l">
                        <a:spcBef>
                          <a:spcPts val="0"/>
                        </a:spcBef>
                        <a:spcAft>
                          <a:spcPts val="0"/>
                        </a:spcAft>
                        <a:buNone/>
                      </a:pPr>
                      <a:r>
                        <a:t/>
                      </a:r>
                      <a:endParaRPr b="1" sz="1050">
                        <a:solidFill>
                          <a:srgbClr val="202122"/>
                        </a:solidFill>
                        <a:highlight>
                          <a:srgbClr val="FFFFFF"/>
                        </a:highlight>
                      </a:endParaRPr>
                    </a:p>
                  </a:txBody>
                  <a:tcPr marT="91425" marB="91425" marR="91425" marL="91425"/>
                </a:tc>
                <a:tc>
                  <a:txBody>
                    <a:bodyPr/>
                    <a:lstStyle/>
                    <a:p>
                      <a:pPr indent="0" lvl="0" marL="0" rtl="0" algn="l">
                        <a:spcBef>
                          <a:spcPts val="0"/>
                        </a:spcBef>
                        <a:spcAft>
                          <a:spcPts val="0"/>
                        </a:spcAft>
                        <a:buNone/>
                      </a:pPr>
                      <a:r>
                        <a:rPr lang="fr" sz="1050" u="sng">
                          <a:solidFill>
                            <a:srgbClr val="202122"/>
                          </a:solidFill>
                          <a:highlight>
                            <a:srgbClr val="FFFFFF"/>
                          </a:highlight>
                        </a:rPr>
                        <a:t>EXEMPLE DE DONENES : </a:t>
                      </a:r>
                      <a:r>
                        <a:rPr b="1" lang="fr" sz="1050" u="sng">
                          <a:solidFill>
                            <a:srgbClr val="202122"/>
                          </a:solidFill>
                          <a:highlight>
                            <a:srgbClr val="FFFFFF"/>
                          </a:highlight>
                        </a:rPr>
                        <a:t>avec head :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u="sng">
                        <a:solidFill>
                          <a:srgbClr val="202122"/>
                        </a:solidFill>
                        <a:highlight>
                          <a:srgbClr val="FFFFFF"/>
                        </a:highlight>
                      </a:endParaRPr>
                    </a:p>
                    <a:p>
                      <a:pPr indent="0" lvl="0" marL="0" rtl="0" algn="l">
                        <a:spcBef>
                          <a:spcPts val="0"/>
                        </a:spcBef>
                        <a:spcAft>
                          <a:spcPts val="0"/>
                        </a:spcAft>
                        <a:buNone/>
                      </a:pPr>
                      <a:r>
                        <a:t/>
                      </a:r>
                      <a:endParaRPr b="1" sz="1050">
                        <a:solidFill>
                          <a:srgbClr val="202122"/>
                        </a:solidFill>
                        <a:highlight>
                          <a:srgbClr val="FFFFFF"/>
                        </a:highlight>
                      </a:endParaRPr>
                    </a:p>
                  </a:txBody>
                  <a:tcPr marT="91425" marB="91425" marR="91425" marL="91425"/>
                </a:tc>
              </a:tr>
            </a:tbl>
          </a:graphicData>
        </a:graphic>
      </p:graphicFrame>
      <p:pic>
        <p:nvPicPr>
          <p:cNvPr id="155" name="Google Shape;155;p26"/>
          <p:cNvPicPr preferRelativeResize="0"/>
          <p:nvPr/>
        </p:nvPicPr>
        <p:blipFill>
          <a:blip r:embed="rId3">
            <a:alphaModFix/>
          </a:blip>
          <a:stretch>
            <a:fillRect/>
          </a:stretch>
        </p:blipFill>
        <p:spPr>
          <a:xfrm>
            <a:off x="4901075" y="1288900"/>
            <a:ext cx="1745150" cy="1765675"/>
          </a:xfrm>
          <a:prstGeom prst="rect">
            <a:avLst/>
          </a:prstGeom>
          <a:noFill/>
          <a:ln>
            <a:noFill/>
          </a:ln>
        </p:spPr>
      </p:pic>
      <p:pic>
        <p:nvPicPr>
          <p:cNvPr id="156" name="Google Shape;156;p26"/>
          <p:cNvPicPr preferRelativeResize="0"/>
          <p:nvPr/>
        </p:nvPicPr>
        <p:blipFill>
          <a:blip r:embed="rId4">
            <a:alphaModFix/>
          </a:blip>
          <a:stretch>
            <a:fillRect/>
          </a:stretch>
        </p:blipFill>
        <p:spPr>
          <a:xfrm>
            <a:off x="4468743" y="3094425"/>
            <a:ext cx="3206826" cy="2049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3.La dystopie</a:t>
            </a:r>
            <a:endParaRPr u="sng"/>
          </a:p>
        </p:txBody>
      </p:sp>
      <p:sp>
        <p:nvSpPr>
          <p:cNvPr id="162" name="Google Shape;162;p27"/>
          <p:cNvSpPr txBox="1"/>
          <p:nvPr/>
        </p:nvSpPr>
        <p:spPr>
          <a:xfrm>
            <a:off x="4198025" y="1688900"/>
            <a:ext cx="446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p>
        </p:txBody>
      </p:sp>
      <p:sp>
        <p:nvSpPr>
          <p:cNvPr id="163" name="Google Shape;163;p27"/>
          <p:cNvSpPr txBox="1"/>
          <p:nvPr/>
        </p:nvSpPr>
        <p:spPr>
          <a:xfrm>
            <a:off x="311700" y="1494975"/>
            <a:ext cx="5147400" cy="2218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fr" sz="1800" u="sng">
                <a:solidFill>
                  <a:schemeClr val="dk2"/>
                </a:solidFill>
              </a:rPr>
              <a:t>Dystopie  :</a:t>
            </a:r>
            <a:endParaRPr b="1" sz="1800" u="sng">
              <a:solidFill>
                <a:schemeClr val="dk2"/>
              </a:solidFill>
            </a:endParaRPr>
          </a:p>
          <a:p>
            <a:pPr indent="0" lvl="0" marL="457200" rtl="0" algn="l">
              <a:spcBef>
                <a:spcPts val="0"/>
              </a:spcBef>
              <a:spcAft>
                <a:spcPts val="0"/>
              </a:spcAft>
              <a:buNone/>
            </a:pPr>
            <a:r>
              <a:rPr b="1" lang="fr" sz="1800">
                <a:solidFill>
                  <a:schemeClr val="dk2"/>
                </a:solidFill>
              </a:rPr>
              <a:t>Valeur </a:t>
            </a:r>
            <a:r>
              <a:rPr lang="fr" sz="1800" u="sng">
                <a:solidFill>
                  <a:schemeClr val="dk2"/>
                </a:solidFill>
              </a:rPr>
              <a:t>du score </a:t>
            </a:r>
            <a:r>
              <a:rPr b="1" lang="fr" sz="1800" u="sng">
                <a:solidFill>
                  <a:schemeClr val="dk2"/>
                </a:solidFill>
              </a:rPr>
              <a:t>inexpliqué</a:t>
            </a:r>
            <a:r>
              <a:rPr b="1" lang="fr" sz="1800">
                <a:solidFill>
                  <a:schemeClr val="dk2"/>
                </a:solidFill>
              </a:rPr>
              <a:t> </a:t>
            </a:r>
            <a:r>
              <a:rPr lang="fr" sz="1800">
                <a:solidFill>
                  <a:schemeClr val="dk2"/>
                </a:solidFill>
              </a:rPr>
              <a:t>par un pays avec 0 caractéristiques. </a:t>
            </a:r>
            <a:endParaRPr sz="1800">
              <a:solidFill>
                <a:schemeClr val="dk2"/>
              </a:solidFill>
            </a:endParaRPr>
          </a:p>
          <a:p>
            <a:pPr indent="0" lvl="0" marL="0" rtl="0" algn="l">
              <a:spcBef>
                <a:spcPts val="0"/>
              </a:spcBef>
              <a:spcAft>
                <a:spcPts val="0"/>
              </a:spcAft>
              <a:buNone/>
            </a:pPr>
            <a:r>
              <a:rPr b="1" lang="fr" sz="1800">
                <a:solidFill>
                  <a:schemeClr val="dk2"/>
                </a:solidFill>
              </a:rPr>
              <a:t>=VALEUR </a:t>
            </a:r>
            <a:r>
              <a:rPr b="1" i="1" lang="fr" sz="1800">
                <a:solidFill>
                  <a:schemeClr val="dk2"/>
                </a:solidFill>
              </a:rPr>
              <a:t>résiduelle du bonheur </a:t>
            </a:r>
            <a:r>
              <a:rPr b="1" i="1" lang="fr" sz="1800">
                <a:solidFill>
                  <a:srgbClr val="FF0000"/>
                </a:solidFill>
              </a:rPr>
              <a:t>inexpliquée</a:t>
            </a:r>
            <a:r>
              <a:rPr b="1" i="1" lang="fr" sz="1800">
                <a:solidFill>
                  <a:schemeClr val="dk2"/>
                </a:solidFill>
              </a:rPr>
              <a:t> pour chaque pays.(</a:t>
            </a:r>
            <a:r>
              <a:rPr i="1" lang="fr" sz="1800">
                <a:solidFill>
                  <a:schemeClr val="dk2"/>
                </a:solidFill>
              </a:rPr>
              <a:t>Score de bonheur du pays-score de régression de la dystopie).</a:t>
            </a:r>
            <a:r>
              <a:rPr b="1" i="1" lang="fr" sz="1800">
                <a:solidFill>
                  <a:schemeClr val="dk2"/>
                </a:solidFill>
              </a:rPr>
              <a:t>  </a:t>
            </a:r>
            <a:endParaRPr b="1" i="1" sz="1800">
              <a:solidFill>
                <a:schemeClr val="dk2"/>
              </a:solidFill>
            </a:endParaRPr>
          </a:p>
        </p:txBody>
      </p:sp>
      <p:pic>
        <p:nvPicPr>
          <p:cNvPr id="164" name="Google Shape;164;p27"/>
          <p:cNvPicPr preferRelativeResize="0"/>
          <p:nvPr/>
        </p:nvPicPr>
        <p:blipFill>
          <a:blip r:embed="rId3">
            <a:alphaModFix/>
          </a:blip>
          <a:stretch>
            <a:fillRect/>
          </a:stretch>
        </p:blipFill>
        <p:spPr>
          <a:xfrm>
            <a:off x="5652600" y="1512600"/>
            <a:ext cx="2890075" cy="1666275"/>
          </a:xfrm>
          <a:prstGeom prst="rect">
            <a:avLst/>
          </a:prstGeom>
          <a:noFill/>
          <a:ln>
            <a:noFill/>
          </a:ln>
        </p:spPr>
      </p:pic>
      <p:pic>
        <p:nvPicPr>
          <p:cNvPr id="165" name="Google Shape;165;p27"/>
          <p:cNvPicPr preferRelativeResize="0"/>
          <p:nvPr/>
        </p:nvPicPr>
        <p:blipFill>
          <a:blip r:embed="rId4">
            <a:alphaModFix/>
          </a:blip>
          <a:stretch>
            <a:fillRect/>
          </a:stretch>
        </p:blipFill>
        <p:spPr>
          <a:xfrm>
            <a:off x="5134675" y="3062650"/>
            <a:ext cx="2587401" cy="175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4.</a:t>
            </a:r>
            <a:r>
              <a:rPr lang="fr" u="sng"/>
              <a:t>Statistiques descriptives (histogramme, graphique). </a:t>
            </a:r>
            <a:endParaRPr u="sng"/>
          </a:p>
        </p:txBody>
      </p:sp>
      <p:pic>
        <p:nvPicPr>
          <p:cNvPr id="171" name="Google Shape;171;p28"/>
          <p:cNvPicPr preferRelativeResize="0"/>
          <p:nvPr/>
        </p:nvPicPr>
        <p:blipFill>
          <a:blip r:embed="rId3">
            <a:alphaModFix/>
          </a:blip>
          <a:stretch>
            <a:fillRect/>
          </a:stretch>
        </p:blipFill>
        <p:spPr>
          <a:xfrm>
            <a:off x="-92920" y="1068326"/>
            <a:ext cx="3146874" cy="2309501"/>
          </a:xfrm>
          <a:prstGeom prst="rect">
            <a:avLst/>
          </a:prstGeom>
          <a:noFill/>
          <a:ln>
            <a:noFill/>
          </a:ln>
        </p:spPr>
      </p:pic>
      <p:pic>
        <p:nvPicPr>
          <p:cNvPr id="172" name="Google Shape;172;p28"/>
          <p:cNvPicPr preferRelativeResize="0"/>
          <p:nvPr/>
        </p:nvPicPr>
        <p:blipFill>
          <a:blip r:embed="rId4">
            <a:alphaModFix/>
          </a:blip>
          <a:stretch>
            <a:fillRect/>
          </a:stretch>
        </p:blipFill>
        <p:spPr>
          <a:xfrm>
            <a:off x="3135374" y="995175"/>
            <a:ext cx="2939549" cy="2094625"/>
          </a:xfrm>
          <a:prstGeom prst="rect">
            <a:avLst/>
          </a:prstGeom>
          <a:noFill/>
          <a:ln>
            <a:noFill/>
          </a:ln>
        </p:spPr>
      </p:pic>
      <p:pic>
        <p:nvPicPr>
          <p:cNvPr id="173" name="Google Shape;173;p28"/>
          <p:cNvPicPr preferRelativeResize="0"/>
          <p:nvPr/>
        </p:nvPicPr>
        <p:blipFill>
          <a:blip r:embed="rId5">
            <a:alphaModFix/>
          </a:blip>
          <a:stretch>
            <a:fillRect/>
          </a:stretch>
        </p:blipFill>
        <p:spPr>
          <a:xfrm>
            <a:off x="6194998" y="995175"/>
            <a:ext cx="2764276" cy="2037539"/>
          </a:xfrm>
          <a:prstGeom prst="rect">
            <a:avLst/>
          </a:prstGeom>
          <a:noFill/>
          <a:ln>
            <a:noFill/>
          </a:ln>
        </p:spPr>
      </p:pic>
      <p:pic>
        <p:nvPicPr>
          <p:cNvPr id="174" name="Google Shape;174;p28"/>
          <p:cNvPicPr preferRelativeResize="0"/>
          <p:nvPr/>
        </p:nvPicPr>
        <p:blipFill>
          <a:blip r:embed="rId6">
            <a:alphaModFix/>
          </a:blip>
          <a:stretch>
            <a:fillRect/>
          </a:stretch>
        </p:blipFill>
        <p:spPr>
          <a:xfrm>
            <a:off x="247448" y="3399264"/>
            <a:ext cx="2558127" cy="1805987"/>
          </a:xfrm>
          <a:prstGeom prst="rect">
            <a:avLst/>
          </a:prstGeom>
          <a:noFill/>
          <a:ln>
            <a:noFill/>
          </a:ln>
        </p:spPr>
      </p:pic>
      <p:sp>
        <p:nvSpPr>
          <p:cNvPr id="175" name="Google Shape;175;p28"/>
          <p:cNvSpPr txBox="1"/>
          <p:nvPr/>
        </p:nvSpPr>
        <p:spPr>
          <a:xfrm>
            <a:off x="4303075" y="3260650"/>
            <a:ext cx="4012200" cy="12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Variables qui semblent souvent suivre une courbe de Gauss.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FF0000"/>
                </a:solidFill>
              </a:rPr>
              <a:t>II.</a:t>
            </a:r>
            <a:r>
              <a:rPr b="1" lang="fr" u="sng">
                <a:solidFill>
                  <a:srgbClr val="FF0000"/>
                </a:solidFill>
              </a:rPr>
              <a:t>Régressions et interprétations . </a:t>
            </a:r>
            <a:endParaRPr b="1" u="sng">
              <a:solidFill>
                <a:srgbClr val="FF0000"/>
              </a:solidFill>
            </a:endParaRPr>
          </a:p>
        </p:txBody>
      </p:sp>
      <p:sp>
        <p:nvSpPr>
          <p:cNvPr id="181" name="Google Shape;181;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I.</a:t>
            </a:r>
            <a:r>
              <a:rPr b="1" lang="fr"/>
              <a:t>Régression </a:t>
            </a:r>
            <a:r>
              <a:rPr b="1" lang="fr" u="sng"/>
              <a:t>simple </a:t>
            </a:r>
            <a:endParaRPr b="1" u="sng"/>
          </a:p>
        </p:txBody>
      </p:sp>
      <p:pic>
        <p:nvPicPr>
          <p:cNvPr id="182" name="Google Shape;182;p29"/>
          <p:cNvPicPr preferRelativeResize="0"/>
          <p:nvPr/>
        </p:nvPicPr>
        <p:blipFill>
          <a:blip r:embed="rId3">
            <a:alphaModFix/>
          </a:blip>
          <a:stretch>
            <a:fillRect/>
          </a:stretch>
        </p:blipFill>
        <p:spPr>
          <a:xfrm>
            <a:off x="199775" y="1596275"/>
            <a:ext cx="4372224" cy="2084425"/>
          </a:xfrm>
          <a:prstGeom prst="rect">
            <a:avLst/>
          </a:prstGeom>
          <a:noFill/>
          <a:ln>
            <a:noFill/>
          </a:ln>
        </p:spPr>
      </p:pic>
      <p:sp>
        <p:nvSpPr>
          <p:cNvPr id="183" name="Google Shape;183;p29"/>
          <p:cNvSpPr txBox="1"/>
          <p:nvPr/>
        </p:nvSpPr>
        <p:spPr>
          <a:xfrm>
            <a:off x="5620275" y="1208100"/>
            <a:ext cx="2525400" cy="18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Coefficient :</a:t>
            </a:r>
            <a:r>
              <a:rPr lang="fr" sz="1800">
                <a:solidFill>
                  <a:schemeClr val="dk2"/>
                </a:solidFill>
              </a:rPr>
              <a:t> Quand on augmente le PIB/Habitant de 10.000dollars</a:t>
            </a:r>
            <a:r>
              <a:rPr b="1" lang="fr" sz="1800">
                <a:solidFill>
                  <a:schemeClr val="dk2"/>
                </a:solidFill>
              </a:rPr>
              <a:t> </a:t>
            </a:r>
            <a:r>
              <a:rPr lang="fr" sz="1800">
                <a:solidFill>
                  <a:schemeClr val="dk2"/>
                </a:solidFill>
              </a:rPr>
              <a:t>tccepa. </a:t>
            </a:r>
            <a:endParaRPr sz="1800">
              <a:solidFill>
                <a:schemeClr val="dk2"/>
              </a:solidFill>
            </a:endParaRPr>
          </a:p>
          <a:p>
            <a:pPr indent="0" lvl="0" marL="0" rtl="0" algn="l">
              <a:spcBef>
                <a:spcPts val="0"/>
              </a:spcBef>
              <a:spcAft>
                <a:spcPts val="0"/>
              </a:spcAft>
              <a:buNone/>
            </a:pPr>
            <a:r>
              <a:rPr lang="fr" sz="1800">
                <a:solidFill>
                  <a:schemeClr val="dk2"/>
                </a:solidFill>
              </a:rPr>
              <a:t>On</a:t>
            </a:r>
            <a:r>
              <a:rPr b="1" lang="fr" sz="1800">
                <a:solidFill>
                  <a:schemeClr val="dk2"/>
                </a:solidFill>
              </a:rPr>
              <a:t> </a:t>
            </a:r>
            <a:r>
              <a:rPr lang="fr" sz="1800">
                <a:solidFill>
                  <a:schemeClr val="dk2"/>
                </a:solidFill>
              </a:rPr>
              <a:t>observe une</a:t>
            </a:r>
            <a:r>
              <a:rPr b="1" lang="fr" sz="1800">
                <a:solidFill>
                  <a:schemeClr val="dk2"/>
                </a:solidFill>
              </a:rPr>
              <a:t> </a:t>
            </a:r>
            <a:r>
              <a:rPr lang="fr" sz="1800">
                <a:solidFill>
                  <a:schemeClr val="dk2"/>
                </a:solidFill>
              </a:rPr>
              <a:t>augmentation</a:t>
            </a:r>
            <a:r>
              <a:rPr b="1" lang="fr" sz="1800">
                <a:solidFill>
                  <a:schemeClr val="dk2"/>
                </a:solidFill>
              </a:rPr>
              <a:t> </a:t>
            </a:r>
            <a:r>
              <a:rPr lang="fr" sz="1800">
                <a:solidFill>
                  <a:schemeClr val="dk2"/>
                </a:solidFill>
              </a:rPr>
              <a:t>du bonheur de</a:t>
            </a:r>
            <a:r>
              <a:rPr b="1" lang="fr" sz="1800">
                <a:solidFill>
                  <a:schemeClr val="dk2"/>
                </a:solidFill>
              </a:rPr>
              <a:t> 2,2 </a:t>
            </a:r>
            <a:r>
              <a:rPr lang="fr" sz="1800">
                <a:solidFill>
                  <a:schemeClr val="dk2"/>
                </a:solidFill>
              </a:rPr>
              <a:t>points</a:t>
            </a:r>
            <a:r>
              <a:rPr b="1" lang="fr" sz="1800">
                <a:solidFill>
                  <a:schemeClr val="dk2"/>
                </a:solidFill>
              </a:rPr>
              <a:t> </a:t>
            </a:r>
            <a:r>
              <a:rPr lang="fr" sz="1800">
                <a:solidFill>
                  <a:schemeClr val="dk2"/>
                </a:solidFill>
              </a:rPr>
              <a:t>.</a:t>
            </a:r>
            <a:endParaRPr sz="1800">
              <a:solidFill>
                <a:schemeClr val="dk2"/>
              </a:solidFill>
            </a:endParaRPr>
          </a:p>
          <a:p>
            <a:pPr indent="0" lvl="0" marL="0" rtl="0" algn="l">
              <a:spcBef>
                <a:spcPts val="0"/>
              </a:spcBef>
              <a:spcAft>
                <a:spcPts val="0"/>
              </a:spcAft>
              <a:buNone/>
            </a:pPr>
            <a:r>
              <a:rPr lang="fr" sz="1800" u="sng">
                <a:solidFill>
                  <a:schemeClr val="dk2"/>
                </a:solidFill>
              </a:rPr>
              <a:t>Qualité du modèle</a:t>
            </a:r>
            <a:r>
              <a:rPr lang="fr" sz="1800">
                <a:solidFill>
                  <a:schemeClr val="dk2"/>
                </a:solidFill>
              </a:rPr>
              <a:t> </a:t>
            </a:r>
            <a:endParaRPr sz="1800">
              <a:solidFill>
                <a:schemeClr val="dk2"/>
              </a:solidFill>
            </a:endParaRPr>
          </a:p>
          <a:p>
            <a:pPr indent="0" lvl="0" marL="0" rtl="0" algn="l">
              <a:spcBef>
                <a:spcPts val="0"/>
              </a:spcBef>
              <a:spcAft>
                <a:spcPts val="0"/>
              </a:spcAft>
              <a:buNone/>
            </a:pPr>
            <a:r>
              <a:rPr lang="fr" sz="1800" u="sng">
                <a:solidFill>
                  <a:schemeClr val="dk2"/>
                </a:solidFill>
              </a:rPr>
              <a:t>Ecart </a:t>
            </a:r>
            <a:r>
              <a:rPr lang="fr" sz="1800">
                <a:solidFill>
                  <a:schemeClr val="dk2"/>
                </a:solidFill>
              </a:rPr>
              <a:t>type(pour un  échantillon n  élevé).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259175" y="4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II.Régressions. </a:t>
            </a:r>
            <a:endParaRPr u="sng"/>
          </a:p>
          <a:p>
            <a:pPr indent="0" lvl="0" marL="0" rtl="0" algn="l">
              <a:spcBef>
                <a:spcPts val="0"/>
              </a:spcBef>
              <a:spcAft>
                <a:spcPts val="0"/>
              </a:spcAft>
              <a:buNone/>
            </a:pPr>
            <a:r>
              <a:rPr lang="fr" sz="2133" u="sng"/>
              <a:t>2.</a:t>
            </a:r>
            <a:r>
              <a:rPr lang="fr" sz="2133" u="sng"/>
              <a:t>Régression </a:t>
            </a:r>
            <a:r>
              <a:rPr b="1" lang="fr" sz="2133" u="sng"/>
              <a:t>polynomiale</a:t>
            </a:r>
            <a:r>
              <a:rPr b="1" lang="fr" u="sng"/>
              <a:t> </a:t>
            </a:r>
            <a:endParaRPr b="1" u="sng"/>
          </a:p>
        </p:txBody>
      </p:sp>
      <p:sp>
        <p:nvSpPr>
          <p:cNvPr id="189" name="Google Shape;189;p30"/>
          <p:cNvSpPr txBox="1"/>
          <p:nvPr>
            <p:ph idx="1" type="body"/>
          </p:nvPr>
        </p:nvSpPr>
        <p:spPr>
          <a:xfrm>
            <a:off x="395975" y="3628325"/>
            <a:ext cx="7381800" cy="24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t>Calculs de l’effet marginal qui dépend de X:</a:t>
            </a:r>
            <a:r>
              <a:rPr lang="fr"/>
              <a:t> </a:t>
            </a:r>
            <a:endParaRPr/>
          </a:p>
          <a:p>
            <a:pPr indent="0" lvl="0" marL="0" rtl="0" algn="l">
              <a:spcBef>
                <a:spcPts val="1200"/>
              </a:spcBef>
              <a:spcAft>
                <a:spcPts val="0"/>
              </a:spcAft>
              <a:buNone/>
            </a:pPr>
            <a:r>
              <a:rPr lang="fr"/>
              <a:t>. Effet marginal( X^2)/Dy=1,23x2X +11,40. </a:t>
            </a:r>
            <a:endParaRPr/>
          </a:p>
          <a:p>
            <a:pPr indent="0" lvl="0" marL="0" rtl="0" algn="l">
              <a:spcBef>
                <a:spcPts val="1200"/>
              </a:spcBef>
              <a:spcAft>
                <a:spcPts val="1200"/>
              </a:spcAft>
              <a:buNone/>
            </a:pPr>
            <a:r>
              <a:t/>
            </a:r>
            <a:endParaRPr/>
          </a:p>
        </p:txBody>
      </p:sp>
      <p:pic>
        <p:nvPicPr>
          <p:cNvPr id="190" name="Google Shape;190;p30"/>
          <p:cNvPicPr preferRelativeResize="0"/>
          <p:nvPr/>
        </p:nvPicPr>
        <p:blipFill>
          <a:blip r:embed="rId3">
            <a:alphaModFix/>
          </a:blip>
          <a:stretch>
            <a:fillRect/>
          </a:stretch>
        </p:blipFill>
        <p:spPr>
          <a:xfrm>
            <a:off x="259175" y="1184700"/>
            <a:ext cx="6791426" cy="2625175"/>
          </a:xfrm>
          <a:prstGeom prst="rect">
            <a:avLst/>
          </a:prstGeom>
          <a:noFill/>
          <a:ln>
            <a:noFill/>
          </a:ln>
        </p:spPr>
      </p:pic>
      <p:sp>
        <p:nvSpPr>
          <p:cNvPr id="191" name="Google Shape;191;p30"/>
          <p:cNvSpPr txBox="1"/>
          <p:nvPr/>
        </p:nvSpPr>
        <p:spPr>
          <a:xfrm>
            <a:off x="5579700" y="703075"/>
            <a:ext cx="3321300" cy="17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Score=b1.PIB+B2.PIB^2</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i="1" lang="fr" sz="1800">
                <a:solidFill>
                  <a:schemeClr val="dk2"/>
                </a:solidFill>
              </a:rPr>
              <a:t>d</a:t>
            </a:r>
            <a:r>
              <a:rPr i="1" lang="fr" sz="1800">
                <a:solidFill>
                  <a:schemeClr val="dk2"/>
                </a:solidFill>
              </a:rPr>
              <a:t>Score/</a:t>
            </a:r>
            <a:r>
              <a:rPr b="1" i="1" lang="fr" sz="1800">
                <a:solidFill>
                  <a:schemeClr val="dk2"/>
                </a:solidFill>
              </a:rPr>
              <a:t>dPIB</a:t>
            </a:r>
            <a:r>
              <a:rPr lang="fr" sz="1800">
                <a:solidFill>
                  <a:schemeClr val="dk2"/>
                </a:solidFill>
              </a:rPr>
              <a:t>=1dScore=B1+2.B2</a:t>
            </a:r>
            <a:endParaRPr sz="1800">
              <a:solidFill>
                <a:schemeClr val="dk2"/>
              </a:solidFill>
            </a:endParaRPr>
          </a:p>
          <a:p>
            <a:pPr indent="0" lvl="0" marL="0" rtl="0" algn="l">
              <a:spcBef>
                <a:spcPts val="0"/>
              </a:spcBef>
              <a:spcAft>
                <a:spcPts val="0"/>
              </a:spcAft>
              <a:buNone/>
            </a:pPr>
            <a:r>
              <a:rPr lang="fr" sz="1800">
                <a:solidFill>
                  <a:schemeClr val="dk2"/>
                </a:solidFill>
              </a:rPr>
              <a:t>=11,4+2.1,23=</a:t>
            </a:r>
            <a:r>
              <a:rPr b="1" lang="fr" sz="1800">
                <a:solidFill>
                  <a:schemeClr val="dk2"/>
                </a:solidFill>
              </a:rPr>
              <a:t>13,8.</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lang="fr" sz="1800">
                <a:solidFill>
                  <a:schemeClr val="dk2"/>
                </a:solidFill>
              </a:rPr>
              <a:t>Une variation de 10.000 dollars du PIB//l’effet marginal// entraîne une augmentation</a:t>
            </a:r>
            <a:r>
              <a:rPr b="1" lang="fr" sz="1800">
                <a:solidFill>
                  <a:schemeClr val="dk2"/>
                </a:solidFill>
              </a:rPr>
              <a:t> de 11,4 points </a:t>
            </a:r>
            <a:r>
              <a:rPr lang="fr" sz="1800">
                <a:solidFill>
                  <a:schemeClr val="dk2"/>
                </a:solidFill>
              </a:rPr>
              <a:t>du score de bonheur. </a:t>
            </a:r>
            <a:r>
              <a:rPr b="1" lang="fr" sz="1800">
                <a:solidFill>
                  <a:schemeClr val="dk2"/>
                </a:solidFill>
              </a:rPr>
              <a:t>(Echelle de Cantril) +1,23 points . X .   </a:t>
            </a:r>
            <a:endParaRPr sz="1800">
              <a:solidFill>
                <a:schemeClr val="dk2"/>
              </a:solidFill>
            </a:endParaRPr>
          </a:p>
        </p:txBody>
      </p:sp>
      <p:sp>
        <p:nvSpPr>
          <p:cNvPr id="192" name="Google Shape;192;p30"/>
          <p:cNvSpPr txBox="1"/>
          <p:nvPr/>
        </p:nvSpPr>
        <p:spPr>
          <a:xfrm>
            <a:off x="5200075" y="4004125"/>
            <a:ext cx="34425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Qualité du modèle </a:t>
            </a:r>
            <a:r>
              <a:rPr b="1" lang="fr" sz="1800" u="sng">
                <a:solidFill>
                  <a:schemeClr val="dk2"/>
                </a:solidFill>
              </a:rPr>
              <a:t>inférieure.</a:t>
            </a:r>
            <a:r>
              <a:rPr lang="fr" sz="1800">
                <a:solidFill>
                  <a:schemeClr val="dk2"/>
                </a:solidFill>
              </a:rPr>
              <a:t>=uniquement de 0,66.//ce n’est toujours pas un modèle </a:t>
            </a:r>
            <a:r>
              <a:rPr b="1" lang="fr" sz="1800">
                <a:solidFill>
                  <a:schemeClr val="dk2"/>
                </a:solidFill>
              </a:rPr>
              <a:t>efficace. </a:t>
            </a:r>
            <a:endParaRPr b="1"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166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3</a:t>
            </a:r>
            <a:r>
              <a:rPr lang="fr" u="sng"/>
              <a:t> . Régression multiple. </a:t>
            </a:r>
            <a:endParaRPr u="sng"/>
          </a:p>
          <a:p>
            <a:pPr indent="0" lvl="0" marL="0" rtl="0" algn="l">
              <a:spcBef>
                <a:spcPts val="0"/>
              </a:spcBef>
              <a:spcAft>
                <a:spcPts val="0"/>
              </a:spcAft>
              <a:buNone/>
            </a:pPr>
            <a:r>
              <a:rPr lang="fr"/>
              <a:t>ETAPE</a:t>
            </a:r>
            <a:r>
              <a:rPr lang="fr"/>
              <a:t>1.</a:t>
            </a:r>
            <a:r>
              <a:rPr lang="fr" u="sng"/>
              <a:t>Testons l’absence de</a:t>
            </a:r>
            <a:r>
              <a:rPr b="1" lang="fr" u="sng"/>
              <a:t> multicolinéarité parfaite</a:t>
            </a:r>
            <a:r>
              <a:rPr lang="fr" u="sng"/>
              <a:t>  entre les varaibles. </a:t>
            </a:r>
            <a:endParaRPr u="sng"/>
          </a:p>
        </p:txBody>
      </p:sp>
      <p:pic>
        <p:nvPicPr>
          <p:cNvPr id="198" name="Google Shape;198;p31"/>
          <p:cNvPicPr preferRelativeResize="0"/>
          <p:nvPr/>
        </p:nvPicPr>
        <p:blipFill>
          <a:blip r:embed="rId3">
            <a:alphaModFix/>
          </a:blip>
          <a:stretch>
            <a:fillRect/>
          </a:stretch>
        </p:blipFill>
        <p:spPr>
          <a:xfrm>
            <a:off x="933353" y="1923200"/>
            <a:ext cx="3984099" cy="254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311700" y="453675"/>
            <a:ext cx="8520600" cy="548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t>Annonce du plan </a:t>
            </a:r>
            <a:endParaRPr/>
          </a:p>
        </p:txBody>
      </p:sp>
      <p:sp>
        <p:nvSpPr>
          <p:cNvPr id="74" name="Google Shape;74;p14"/>
          <p:cNvSpPr txBox="1"/>
          <p:nvPr>
            <p:ph idx="1" type="subTitle"/>
          </p:nvPr>
        </p:nvSpPr>
        <p:spPr>
          <a:xfrm>
            <a:off x="214150" y="1741425"/>
            <a:ext cx="8892900" cy="12528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fr" u="sng"/>
              <a:t>I.</a:t>
            </a:r>
            <a:r>
              <a:rPr lang="fr" u="sng"/>
              <a:t>Motivation</a:t>
            </a:r>
            <a:endParaRPr u="sng"/>
          </a:p>
          <a:p>
            <a:pPr indent="0" lvl="0" marL="0" rtl="0" algn="ctr">
              <a:spcBef>
                <a:spcPts val="0"/>
              </a:spcBef>
              <a:spcAft>
                <a:spcPts val="0"/>
              </a:spcAft>
              <a:buNone/>
            </a:pPr>
            <a:r>
              <a:rPr lang="fr" u="sng"/>
              <a:t>II. </a:t>
            </a:r>
            <a:r>
              <a:rPr lang="fr" u="sng"/>
              <a:t>Etude descriptives </a:t>
            </a:r>
            <a:r>
              <a:rPr lang="fr" u="sng"/>
              <a:t>et limites méthodologiques </a:t>
            </a:r>
            <a:r>
              <a:rPr lang="fr" u="sng"/>
              <a:t>des variables. </a:t>
            </a:r>
            <a:endParaRPr u="sng"/>
          </a:p>
          <a:p>
            <a:pPr indent="0" lvl="0" marL="0" rtl="0" algn="ctr">
              <a:spcBef>
                <a:spcPts val="0"/>
              </a:spcBef>
              <a:spcAft>
                <a:spcPts val="0"/>
              </a:spcAft>
              <a:buNone/>
            </a:pPr>
            <a:r>
              <a:rPr lang="fr"/>
              <a:t>III. </a:t>
            </a:r>
            <a:r>
              <a:rPr lang="fr" u="sng"/>
              <a:t>Régression multiple et polynomiale, </a:t>
            </a:r>
            <a:endParaRPr u="sng"/>
          </a:p>
          <a:p>
            <a:pPr indent="0" lvl="0" marL="0" rtl="0" algn="ctr">
              <a:spcBef>
                <a:spcPts val="0"/>
              </a:spcBef>
              <a:spcAft>
                <a:spcPts val="0"/>
              </a:spcAft>
              <a:buNone/>
            </a:pPr>
            <a:r>
              <a:rPr lang="fr" u="sng"/>
              <a:t>IV. Limites des modèles </a:t>
            </a:r>
            <a:endParaRPr u="sng"/>
          </a:p>
          <a:p>
            <a:pPr indent="0" lvl="0" marL="0" rtl="0" algn="ctr">
              <a:spcBef>
                <a:spcPts val="0"/>
              </a:spcBef>
              <a:spcAft>
                <a:spcPts val="0"/>
              </a:spcAft>
              <a:buNone/>
            </a:pPr>
            <a:r>
              <a:rPr lang="fr" u="sng"/>
              <a:t>Conclusion </a:t>
            </a:r>
            <a:endParaRPr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 </a:t>
            </a:r>
            <a:endParaRPr u="sng"/>
          </a:p>
        </p:txBody>
      </p:sp>
      <p:pic>
        <p:nvPicPr>
          <p:cNvPr id="204" name="Google Shape;204;p32"/>
          <p:cNvPicPr preferRelativeResize="0"/>
          <p:nvPr/>
        </p:nvPicPr>
        <p:blipFill>
          <a:blip r:embed="rId3">
            <a:alphaModFix/>
          </a:blip>
          <a:stretch>
            <a:fillRect/>
          </a:stretch>
        </p:blipFill>
        <p:spPr>
          <a:xfrm>
            <a:off x="453626" y="1380650"/>
            <a:ext cx="5391975" cy="3579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6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2</a:t>
            </a:r>
            <a:r>
              <a:rPr lang="fr" u="sng"/>
              <a:t>.Modèle et résultats. </a:t>
            </a:r>
            <a:endParaRPr b="1" u="sng">
              <a:solidFill>
                <a:srgbClr val="FF0000"/>
              </a:solidFill>
            </a:endParaRPr>
          </a:p>
        </p:txBody>
      </p:sp>
      <p:sp>
        <p:nvSpPr>
          <p:cNvPr id="210" name="Google Shape;210;p33"/>
          <p:cNvSpPr txBox="1"/>
          <p:nvPr>
            <p:ph idx="1" type="body"/>
          </p:nvPr>
        </p:nvSpPr>
        <p:spPr>
          <a:xfrm>
            <a:off x="129875" y="14030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t>Régression </a:t>
            </a:r>
            <a:r>
              <a:rPr b="1" lang="fr" u="sng"/>
              <a:t>multiple</a:t>
            </a:r>
            <a:r>
              <a:rPr lang="fr" u="sng"/>
              <a:t> : </a:t>
            </a:r>
            <a:endParaRPr u="sng"/>
          </a:p>
        </p:txBody>
      </p:sp>
      <p:sp>
        <p:nvSpPr>
          <p:cNvPr id="211" name="Google Shape;211;p33"/>
          <p:cNvSpPr txBox="1"/>
          <p:nvPr/>
        </p:nvSpPr>
        <p:spPr>
          <a:xfrm>
            <a:off x="6274825" y="445025"/>
            <a:ext cx="3244500" cy="25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Les </a:t>
            </a:r>
            <a:r>
              <a:rPr b="1" lang="fr" sz="1800" u="sng">
                <a:solidFill>
                  <a:srgbClr val="FF0000"/>
                </a:solidFill>
              </a:rPr>
              <a:t>variables </a:t>
            </a:r>
            <a:r>
              <a:rPr lang="fr" sz="1800" u="sng">
                <a:solidFill>
                  <a:schemeClr val="dk2"/>
                </a:solidFill>
              </a:rPr>
              <a:t>choisies ont-elles un sens ? </a:t>
            </a:r>
            <a:endParaRPr sz="1800" u="sng">
              <a:solidFill>
                <a:schemeClr val="dk2"/>
              </a:solidFill>
            </a:endParaRPr>
          </a:p>
          <a:p>
            <a:pPr indent="0" lvl="0" marL="0" rtl="0" algn="l">
              <a:spcBef>
                <a:spcPts val="0"/>
              </a:spcBef>
              <a:spcAft>
                <a:spcPts val="0"/>
              </a:spcAft>
              <a:buNone/>
            </a:pPr>
            <a:r>
              <a:rPr lang="fr" sz="1800">
                <a:solidFill>
                  <a:schemeClr val="dk2"/>
                </a:solidFill>
              </a:rPr>
              <a:t>-T de student </a:t>
            </a:r>
            <a:r>
              <a:rPr b="1" lang="fr" sz="1800">
                <a:solidFill>
                  <a:schemeClr val="dk2"/>
                </a:solidFill>
              </a:rPr>
              <a:t>&gt;2,4:</a:t>
            </a:r>
            <a:r>
              <a:rPr lang="fr" sz="1800">
                <a:solidFill>
                  <a:schemeClr val="dk2"/>
                </a:solidFill>
              </a:rPr>
              <a:t>ce qui montre bien</a:t>
            </a:r>
            <a:r>
              <a:rPr b="1" lang="fr" sz="1800">
                <a:solidFill>
                  <a:schemeClr val="dk2"/>
                </a:solidFill>
              </a:rPr>
              <a:t> </a:t>
            </a:r>
            <a:r>
              <a:rPr lang="fr" sz="1800">
                <a:solidFill>
                  <a:schemeClr val="dk2"/>
                </a:solidFill>
              </a:rPr>
              <a:t>que</a:t>
            </a:r>
            <a:r>
              <a:rPr b="1" lang="fr" sz="1800">
                <a:solidFill>
                  <a:schemeClr val="dk2"/>
                </a:solidFill>
              </a:rPr>
              <a:t> </a:t>
            </a:r>
            <a:r>
              <a:rPr lang="fr" sz="1800">
                <a:solidFill>
                  <a:schemeClr val="dk2"/>
                </a:solidFill>
              </a:rPr>
              <a:t>toutes les variables </a:t>
            </a:r>
            <a:r>
              <a:rPr b="1" lang="fr" sz="1800">
                <a:solidFill>
                  <a:schemeClr val="dk2"/>
                </a:solidFill>
              </a:rPr>
              <a:t>sont significatives au seuil d’erreur de 5%</a:t>
            </a:r>
            <a:endParaRPr b="1" sz="1800">
              <a:solidFill>
                <a:schemeClr val="dk2"/>
              </a:solidFill>
            </a:endParaRPr>
          </a:p>
          <a:p>
            <a:pPr indent="0" lvl="0" marL="0" rtl="0" algn="l">
              <a:spcBef>
                <a:spcPts val="0"/>
              </a:spcBef>
              <a:spcAft>
                <a:spcPts val="0"/>
              </a:spcAft>
              <a:buNone/>
            </a:pPr>
            <a:r>
              <a:rPr b="1" lang="fr" sz="1800">
                <a:solidFill>
                  <a:schemeClr val="dk2"/>
                </a:solidFill>
              </a:rPr>
              <a:t>-Pvalue &lt;1%, </a:t>
            </a:r>
            <a:r>
              <a:rPr lang="fr" sz="1800">
                <a:solidFill>
                  <a:schemeClr val="dk2"/>
                </a:solidFill>
              </a:rPr>
              <a:t>sauf </a:t>
            </a:r>
            <a:r>
              <a:rPr i="1" lang="fr" sz="1800">
                <a:solidFill>
                  <a:schemeClr val="dk2"/>
                </a:solidFill>
              </a:rPr>
              <a:t>la variable générosité </a:t>
            </a:r>
            <a:endParaRPr i="1" sz="1800">
              <a:solidFill>
                <a:schemeClr val="dk2"/>
              </a:solidFill>
            </a:endParaRPr>
          </a:p>
        </p:txBody>
      </p:sp>
      <p:sp>
        <p:nvSpPr>
          <p:cNvPr id="212" name="Google Shape;212;p33"/>
          <p:cNvSpPr txBox="1"/>
          <p:nvPr/>
        </p:nvSpPr>
        <p:spPr>
          <a:xfrm>
            <a:off x="6654500" y="2846600"/>
            <a:ext cx="23394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2.Coefficients : Classement des degrés </a:t>
            </a:r>
            <a:r>
              <a:rPr b="1" lang="fr" sz="1800" u="sng">
                <a:solidFill>
                  <a:schemeClr val="dk2"/>
                </a:solidFill>
              </a:rPr>
              <a:t>d’effets marginaux : /tccepa/autres variables fixées. </a:t>
            </a:r>
            <a:endParaRPr b="1" sz="1800" u="sng">
              <a:solidFill>
                <a:schemeClr val="dk2"/>
              </a:solidFill>
            </a:endParaRPr>
          </a:p>
          <a:p>
            <a:pPr indent="0" lvl="0" marL="0" rtl="0" algn="l">
              <a:spcBef>
                <a:spcPts val="0"/>
              </a:spcBef>
              <a:spcAft>
                <a:spcPts val="0"/>
              </a:spcAft>
              <a:buNone/>
            </a:pPr>
            <a:r>
              <a:rPr b="1" lang="fr" sz="1800">
                <a:solidFill>
                  <a:schemeClr val="dk2"/>
                </a:solidFill>
              </a:rPr>
              <a:t>1.Liberté</a:t>
            </a:r>
            <a:endParaRPr b="1" sz="1800">
              <a:solidFill>
                <a:schemeClr val="dk2"/>
              </a:solidFill>
            </a:endParaRPr>
          </a:p>
          <a:p>
            <a:pPr indent="0" lvl="0" marL="0" rtl="0" algn="l">
              <a:spcBef>
                <a:spcPts val="0"/>
              </a:spcBef>
              <a:spcAft>
                <a:spcPts val="0"/>
              </a:spcAft>
              <a:buNone/>
            </a:pPr>
            <a:r>
              <a:rPr b="1" lang="fr" sz="1800">
                <a:solidFill>
                  <a:schemeClr val="dk2"/>
                </a:solidFill>
              </a:rPr>
              <a:t>2.Espérance de vie. </a:t>
            </a:r>
            <a:endParaRPr b="1" sz="1800">
              <a:solidFill>
                <a:schemeClr val="dk2"/>
              </a:solidFill>
            </a:endParaRPr>
          </a:p>
          <a:p>
            <a:pPr indent="0" lvl="0" marL="0" rtl="0" algn="l">
              <a:spcBef>
                <a:spcPts val="0"/>
              </a:spcBef>
              <a:spcAft>
                <a:spcPts val="0"/>
              </a:spcAft>
              <a:buNone/>
            </a:pPr>
            <a:r>
              <a:rPr b="1" lang="fr" sz="1800">
                <a:solidFill>
                  <a:schemeClr val="dk2"/>
                </a:solidFill>
              </a:rPr>
              <a:t>3.Soutien</a:t>
            </a:r>
            <a:endParaRPr b="1" sz="1800">
              <a:solidFill>
                <a:schemeClr val="dk2"/>
              </a:solidFill>
            </a:endParaRPr>
          </a:p>
          <a:p>
            <a:pPr indent="0" lvl="0" marL="0" rtl="0" algn="l">
              <a:spcBef>
                <a:spcPts val="0"/>
              </a:spcBef>
              <a:spcAft>
                <a:spcPts val="0"/>
              </a:spcAft>
              <a:buNone/>
            </a:pPr>
            <a:r>
              <a:rPr b="1" lang="fr" sz="1800">
                <a:solidFill>
                  <a:schemeClr val="dk2"/>
                </a:solidFill>
              </a:rPr>
              <a:t>4.Confiance</a:t>
            </a:r>
            <a:endParaRPr b="1" sz="1800">
              <a:solidFill>
                <a:schemeClr val="dk2"/>
              </a:solidFill>
            </a:endParaRPr>
          </a:p>
          <a:p>
            <a:pPr indent="0" lvl="0" marL="0" rtl="0" algn="l">
              <a:spcBef>
                <a:spcPts val="0"/>
              </a:spcBef>
              <a:spcAft>
                <a:spcPts val="0"/>
              </a:spcAft>
              <a:buNone/>
            </a:pPr>
            <a:r>
              <a:rPr b="1" lang="fr" sz="1800">
                <a:solidFill>
                  <a:schemeClr val="dk2"/>
                </a:solidFill>
              </a:rPr>
              <a:t>5.PIB</a:t>
            </a:r>
            <a:endParaRPr b="1" sz="1800">
              <a:solidFill>
                <a:schemeClr val="dk2"/>
              </a:solidFill>
            </a:endParaRPr>
          </a:p>
          <a:p>
            <a:pPr indent="0" lvl="0" marL="0" rtl="0" algn="l">
              <a:spcBef>
                <a:spcPts val="0"/>
              </a:spcBef>
              <a:spcAft>
                <a:spcPts val="0"/>
              </a:spcAft>
              <a:buNone/>
            </a:pPr>
            <a:r>
              <a:rPr b="1" lang="fr" sz="1800">
                <a:solidFill>
                  <a:schemeClr val="dk2"/>
                </a:solidFill>
              </a:rPr>
              <a:t>6.Générosité</a:t>
            </a:r>
            <a:endParaRPr b="1" sz="1800">
              <a:solidFill>
                <a:schemeClr val="dk2"/>
              </a:solidFill>
            </a:endParaRPr>
          </a:p>
        </p:txBody>
      </p:sp>
      <p:pic>
        <p:nvPicPr>
          <p:cNvPr id="213" name="Google Shape;213;p33"/>
          <p:cNvPicPr preferRelativeResize="0"/>
          <p:nvPr/>
        </p:nvPicPr>
        <p:blipFill>
          <a:blip r:embed="rId3">
            <a:alphaModFix/>
          </a:blip>
          <a:stretch>
            <a:fillRect/>
          </a:stretch>
        </p:blipFill>
        <p:spPr>
          <a:xfrm>
            <a:off x="251450" y="1870375"/>
            <a:ext cx="6288774" cy="2230675"/>
          </a:xfrm>
          <a:prstGeom prst="rect">
            <a:avLst/>
          </a:prstGeom>
          <a:noFill/>
          <a:ln>
            <a:noFill/>
          </a:ln>
        </p:spPr>
      </p:pic>
      <p:sp>
        <p:nvSpPr>
          <p:cNvPr id="214" name="Google Shape;214;p33"/>
          <p:cNvSpPr txBox="1"/>
          <p:nvPr/>
        </p:nvSpPr>
        <p:spPr>
          <a:xfrm>
            <a:off x="824250" y="682825"/>
            <a:ext cx="5119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Score=</a:t>
            </a:r>
            <a:r>
              <a:rPr b="1" lang="fr" sz="1800">
                <a:solidFill>
                  <a:schemeClr val="dk2"/>
                </a:solidFill>
              </a:rPr>
              <a:t>beta0+beta1.générosité+beta2.confiance+b3.Soutien+b4.Liberté+b5.Espérance +b6.PIB. </a:t>
            </a:r>
            <a:endParaRPr b="1"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202625" y="18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93C47D"/>
                </a:solidFill>
              </a:rPr>
              <a:t>3.</a:t>
            </a:r>
            <a:r>
              <a:rPr lang="fr" u="sng">
                <a:solidFill>
                  <a:srgbClr val="93C47D"/>
                </a:solidFill>
              </a:rPr>
              <a:t>Modèle de régression multiple avec dystopie. </a:t>
            </a:r>
            <a:endParaRPr u="sng">
              <a:solidFill>
                <a:srgbClr val="93C47D"/>
              </a:solidFill>
            </a:endParaRPr>
          </a:p>
        </p:txBody>
      </p:sp>
      <p:sp>
        <p:nvSpPr>
          <p:cNvPr id="220" name="Google Shape;220;p34"/>
          <p:cNvSpPr txBox="1"/>
          <p:nvPr>
            <p:ph idx="1" type="body"/>
          </p:nvPr>
        </p:nvSpPr>
        <p:spPr>
          <a:xfrm>
            <a:off x="234950" y="609625"/>
            <a:ext cx="4892700" cy="432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1200"/>
              </a:spcAft>
              <a:buNone/>
            </a:pPr>
            <a:r>
              <a:rPr lang="fr" sz="4200"/>
              <a:t>L</a:t>
            </a:r>
            <a:r>
              <a:rPr lang="fr" sz="5800"/>
              <a:t>OG : </a:t>
            </a:r>
            <a:r>
              <a:rPr lang="fr" sz="5800"/>
              <a:t>Impossible car on a des données qui sont égales à 0 dans une des variables. </a:t>
            </a:r>
            <a:r>
              <a:rPr lang="fr" sz="4200"/>
              <a:t> </a:t>
            </a:r>
            <a:endParaRPr sz="4200"/>
          </a:p>
        </p:txBody>
      </p:sp>
      <p:sp>
        <p:nvSpPr>
          <p:cNvPr id="221" name="Google Shape;221;p34"/>
          <p:cNvSpPr txBox="1"/>
          <p:nvPr/>
        </p:nvSpPr>
        <p:spPr>
          <a:xfrm>
            <a:off x="5002075" y="1967475"/>
            <a:ext cx="3963600" cy="11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Dans le cas d’une régression avec effet fixe “Dystopie”:la variable permet d’avoir un nouveau classement des effets marginaux , en corrigeant des différence entre les pays. </a:t>
            </a:r>
            <a:endParaRPr sz="1800">
              <a:solidFill>
                <a:schemeClr val="dk2"/>
              </a:solidFill>
            </a:endParaRPr>
          </a:p>
        </p:txBody>
      </p:sp>
      <p:pic>
        <p:nvPicPr>
          <p:cNvPr id="222" name="Google Shape;222;p34"/>
          <p:cNvPicPr preferRelativeResize="0"/>
          <p:nvPr/>
        </p:nvPicPr>
        <p:blipFill>
          <a:blip r:embed="rId3">
            <a:alphaModFix/>
          </a:blip>
          <a:stretch>
            <a:fillRect/>
          </a:stretch>
        </p:blipFill>
        <p:spPr>
          <a:xfrm>
            <a:off x="89500" y="2049072"/>
            <a:ext cx="4678150" cy="1837850"/>
          </a:xfrm>
          <a:prstGeom prst="rect">
            <a:avLst/>
          </a:prstGeom>
          <a:noFill/>
          <a:ln>
            <a:noFill/>
          </a:ln>
        </p:spPr>
      </p:pic>
      <p:sp>
        <p:nvSpPr>
          <p:cNvPr id="223" name="Google Shape;223;p34"/>
          <p:cNvSpPr txBox="1"/>
          <p:nvPr/>
        </p:nvSpPr>
        <p:spPr>
          <a:xfrm>
            <a:off x="182425" y="3810150"/>
            <a:ext cx="4197900" cy="9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u="sng">
                <a:solidFill>
                  <a:schemeClr val="dk2"/>
                </a:solidFill>
              </a:rPr>
              <a:t>DEGRES coeffs: </a:t>
            </a:r>
            <a:endParaRPr b="1" sz="1800" u="sng">
              <a:solidFill>
                <a:schemeClr val="dk2"/>
              </a:solidFill>
            </a:endParaRPr>
          </a:p>
          <a:p>
            <a:pPr indent="0" lvl="0" marL="0" rtl="0" algn="l">
              <a:spcBef>
                <a:spcPts val="0"/>
              </a:spcBef>
              <a:spcAft>
                <a:spcPts val="0"/>
              </a:spcAft>
              <a:buNone/>
            </a:pPr>
            <a:r>
              <a:rPr lang="fr" sz="1800">
                <a:solidFill>
                  <a:schemeClr val="dk2"/>
                </a:solidFill>
              </a:rPr>
              <a:t>1.Liberté/PIB/effet fixe : Différence. </a:t>
            </a:r>
            <a:endParaRPr sz="1800">
              <a:solidFill>
                <a:schemeClr val="dk2"/>
              </a:solidFill>
            </a:endParaRPr>
          </a:p>
          <a:p>
            <a:pPr indent="0" lvl="0" marL="0" rtl="0" algn="l">
              <a:spcBef>
                <a:spcPts val="0"/>
              </a:spcBef>
              <a:spcAft>
                <a:spcPts val="0"/>
              </a:spcAft>
              <a:buNone/>
            </a:pPr>
            <a:r>
              <a:rPr lang="fr" sz="1800">
                <a:solidFill>
                  <a:schemeClr val="dk2"/>
                </a:solidFill>
              </a:rPr>
              <a:t>2.Confiance</a:t>
            </a:r>
            <a:endParaRPr sz="1800">
              <a:solidFill>
                <a:schemeClr val="dk2"/>
              </a:solidFill>
            </a:endParaRPr>
          </a:p>
        </p:txBody>
      </p:sp>
      <p:sp>
        <p:nvSpPr>
          <p:cNvPr id="224" name="Google Shape;224;p34"/>
          <p:cNvSpPr txBox="1"/>
          <p:nvPr/>
        </p:nvSpPr>
        <p:spPr>
          <a:xfrm>
            <a:off x="4610150" y="3608125"/>
            <a:ext cx="3794100" cy="15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T.</a:t>
            </a:r>
            <a:r>
              <a:rPr b="1" lang="fr" sz="1800" u="sng">
                <a:solidFill>
                  <a:schemeClr val="dk2"/>
                </a:solidFill>
              </a:rPr>
              <a:t>bonne</a:t>
            </a:r>
            <a:r>
              <a:rPr lang="fr" sz="1800" u="sng">
                <a:solidFill>
                  <a:schemeClr val="dk2"/>
                </a:solidFill>
              </a:rPr>
              <a:t> Qualité du modèle=effet causal.  : </a:t>
            </a:r>
            <a:endParaRPr/>
          </a:p>
          <a:p>
            <a:pPr indent="0" lvl="0" marL="0" rtl="0" algn="l">
              <a:spcBef>
                <a:spcPts val="0"/>
              </a:spcBef>
              <a:spcAft>
                <a:spcPts val="0"/>
              </a:spcAft>
              <a:buNone/>
            </a:pPr>
            <a:r>
              <a:rPr lang="fr"/>
              <a:t>R2 très élevé </a:t>
            </a:r>
            <a:r>
              <a:rPr b="1" lang="fr"/>
              <a:t>=1. </a:t>
            </a:r>
            <a:endParaRPr b="1"/>
          </a:p>
          <a:p>
            <a:pPr indent="0" lvl="0" marL="0" rtl="0" algn="l">
              <a:spcBef>
                <a:spcPts val="0"/>
              </a:spcBef>
              <a:spcAft>
                <a:spcPts val="0"/>
              </a:spcAft>
              <a:buNone/>
            </a:pPr>
            <a:r>
              <a:rPr b="1" lang="fr"/>
              <a:t>Régression global.sign : Fischer</a:t>
            </a:r>
            <a:r>
              <a:rPr lang="fr"/>
              <a:t> est très bon(indicateur le +important). </a:t>
            </a:r>
            <a:endParaRPr/>
          </a:p>
          <a:p>
            <a:pPr indent="0" lvl="0" marL="0" rtl="0" algn="l">
              <a:spcBef>
                <a:spcPts val="0"/>
              </a:spcBef>
              <a:spcAft>
                <a:spcPts val="0"/>
              </a:spcAft>
              <a:buNone/>
            </a:pPr>
            <a:r>
              <a:rPr lang="fr"/>
              <a:t>Pvalue est également très faible. </a:t>
            </a:r>
            <a:endParaRPr/>
          </a:p>
          <a:p>
            <a:pPr indent="0" lvl="0" marL="0" rtl="0" algn="l">
              <a:spcBef>
                <a:spcPts val="0"/>
              </a:spcBef>
              <a:spcAft>
                <a:spcPts val="0"/>
              </a:spcAft>
              <a:buNone/>
            </a:pPr>
            <a:r>
              <a:rPr lang="fr"/>
              <a:t>Coefficients </a:t>
            </a:r>
            <a:r>
              <a:rPr b="1" lang="fr"/>
              <a:t>très significatifs. </a:t>
            </a:r>
            <a:endParaRPr b="1"/>
          </a:p>
        </p:txBody>
      </p:sp>
      <p:sp>
        <p:nvSpPr>
          <p:cNvPr id="225" name="Google Shape;225;p34"/>
          <p:cNvSpPr txBox="1"/>
          <p:nvPr/>
        </p:nvSpPr>
        <p:spPr>
          <a:xfrm>
            <a:off x="844425" y="1459175"/>
            <a:ext cx="76689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Score=</a:t>
            </a:r>
            <a:r>
              <a:rPr b="1" lang="fr" sz="1800">
                <a:solidFill>
                  <a:schemeClr val="dk2"/>
                </a:solidFill>
              </a:rPr>
              <a:t>b0+B1.Générosité+B2.COnfiance+B3. Soutien social +B4. Liberté +B5.  + c</a:t>
            </a:r>
            <a:r>
              <a:rPr b="1" lang="fr" sz="1800">
                <a:solidFill>
                  <a:srgbClr val="FF0000"/>
                </a:solidFill>
              </a:rPr>
              <a:t>i</a:t>
            </a:r>
            <a:r>
              <a:rPr b="1" lang="fr" sz="1800">
                <a:solidFill>
                  <a:schemeClr val="dk2"/>
                </a:solidFill>
              </a:rPr>
              <a:t> </a:t>
            </a:r>
            <a:r>
              <a:rPr b="1" i="1" lang="fr" sz="1800">
                <a:solidFill>
                  <a:schemeClr val="dk2"/>
                </a:solidFill>
              </a:rPr>
              <a:t>effet fixe </a:t>
            </a:r>
            <a:r>
              <a:rPr b="1" lang="fr" sz="1800">
                <a:solidFill>
                  <a:schemeClr val="dk2"/>
                </a:solidFill>
              </a:rPr>
              <a:t>+ u (erreur). </a:t>
            </a:r>
            <a:endParaRPr b="1"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994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1</a:t>
            </a:r>
            <a:r>
              <a:rPr b="1" lang="fr"/>
              <a:t>.1er </a:t>
            </a:r>
            <a:r>
              <a:rPr b="1" lang="fr" u="sng"/>
              <a:t>modèle  : </a:t>
            </a:r>
            <a:r>
              <a:rPr b="1" lang="fr" u="sng"/>
              <a:t>L</a:t>
            </a:r>
            <a:r>
              <a:rPr lang="fr" u="sng"/>
              <a:t>inéarité </a:t>
            </a:r>
            <a:r>
              <a:rPr lang="fr" u="sng"/>
              <a:t>du modèle  entre </a:t>
            </a:r>
            <a:r>
              <a:rPr b="1" lang="fr" u="sng"/>
              <a:t>Régresseurs</a:t>
            </a:r>
            <a:r>
              <a:rPr b="1" lang="fr" u="sng"/>
              <a:t> et Y !! </a:t>
            </a:r>
            <a:endParaRPr b="1" u="sng"/>
          </a:p>
        </p:txBody>
      </p:sp>
      <p:pic>
        <p:nvPicPr>
          <p:cNvPr id="231" name="Google Shape;231;p35"/>
          <p:cNvPicPr preferRelativeResize="0"/>
          <p:nvPr/>
        </p:nvPicPr>
        <p:blipFill>
          <a:blip r:embed="rId3">
            <a:alphaModFix/>
          </a:blip>
          <a:stretch>
            <a:fillRect/>
          </a:stretch>
        </p:blipFill>
        <p:spPr>
          <a:xfrm>
            <a:off x="860624" y="2107975"/>
            <a:ext cx="4181875" cy="2877925"/>
          </a:xfrm>
          <a:prstGeom prst="rect">
            <a:avLst/>
          </a:prstGeom>
          <a:noFill/>
          <a:ln>
            <a:noFill/>
          </a:ln>
        </p:spPr>
      </p:pic>
      <p:sp>
        <p:nvSpPr>
          <p:cNvPr id="232" name="Google Shape;232;p35"/>
          <p:cNvSpPr txBox="1"/>
          <p:nvPr/>
        </p:nvSpPr>
        <p:spPr>
          <a:xfrm>
            <a:off x="6767775" y="1353550"/>
            <a:ext cx="1547400" cy="17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Linéarité : </a:t>
            </a:r>
            <a:endParaRPr sz="1800" u="sng">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On a </a:t>
            </a:r>
            <a:r>
              <a:rPr lang="fr" sz="1800">
                <a:solidFill>
                  <a:schemeClr val="dk2"/>
                </a:solidFill>
              </a:rPr>
              <a:t>une</a:t>
            </a:r>
            <a:r>
              <a:rPr lang="fr" sz="1800">
                <a:solidFill>
                  <a:schemeClr val="dk2"/>
                </a:solidFill>
              </a:rPr>
              <a:t> relation entre une </a:t>
            </a:r>
            <a:r>
              <a:rPr b="1" lang="fr" sz="1800">
                <a:solidFill>
                  <a:schemeClr val="dk2"/>
                </a:solidFill>
              </a:rPr>
              <a:t>variable dépendante et variable indépendante qui est </a:t>
            </a:r>
            <a:r>
              <a:rPr b="1" lang="fr" sz="1800">
                <a:solidFill>
                  <a:srgbClr val="FF0000"/>
                </a:solidFill>
              </a:rPr>
              <a:t>linéaire</a:t>
            </a:r>
            <a:r>
              <a:rPr b="1" lang="fr" sz="1800">
                <a:solidFill>
                  <a:schemeClr val="dk2"/>
                </a:solidFill>
              </a:rPr>
              <a:t>. </a:t>
            </a:r>
            <a:endParaRPr b="1" sz="1800">
              <a:solidFill>
                <a:schemeClr val="dk2"/>
              </a:solidFill>
            </a:endParaRPr>
          </a:p>
        </p:txBody>
      </p:sp>
      <p:sp>
        <p:nvSpPr>
          <p:cNvPr id="233" name="Google Shape;233;p35"/>
          <p:cNvSpPr txBox="1"/>
          <p:nvPr/>
        </p:nvSpPr>
        <p:spPr>
          <a:xfrm>
            <a:off x="391925" y="109100"/>
            <a:ext cx="90063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500">
                <a:solidFill>
                  <a:srgbClr val="FF0000"/>
                </a:solidFill>
              </a:rPr>
              <a:t>III.</a:t>
            </a:r>
            <a:r>
              <a:rPr b="1" lang="fr" sz="2500" u="sng">
                <a:solidFill>
                  <a:srgbClr val="FF0000"/>
                </a:solidFill>
              </a:rPr>
              <a:t>Limites de la régression : vérification du respect des hypothèses de Gauss Markov. </a:t>
            </a:r>
            <a:r>
              <a:rPr b="1" lang="fr" sz="2500" u="sng">
                <a:solidFill>
                  <a:schemeClr val="dk2"/>
                </a:solidFill>
              </a:rPr>
              <a:t> </a:t>
            </a:r>
            <a:endParaRPr b="1" sz="25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2.</a:t>
            </a:r>
            <a:r>
              <a:rPr b="1" lang="fr" u="sng"/>
              <a:t>H2 : </a:t>
            </a:r>
            <a:r>
              <a:rPr lang="fr" u="sng"/>
              <a:t>Homoscédasticité des résidus : </a:t>
            </a:r>
            <a:endParaRPr u="sng"/>
          </a:p>
        </p:txBody>
      </p:sp>
      <p:sp>
        <p:nvSpPr>
          <p:cNvPr id="239" name="Google Shape;239;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0" name="Google Shape;240;p36"/>
          <p:cNvPicPr preferRelativeResize="0"/>
          <p:nvPr/>
        </p:nvPicPr>
        <p:blipFill>
          <a:blip r:embed="rId3">
            <a:alphaModFix/>
          </a:blip>
          <a:stretch>
            <a:fillRect/>
          </a:stretch>
        </p:blipFill>
        <p:spPr>
          <a:xfrm>
            <a:off x="64625" y="1595625"/>
            <a:ext cx="6466049" cy="1851325"/>
          </a:xfrm>
          <a:prstGeom prst="rect">
            <a:avLst/>
          </a:prstGeom>
          <a:noFill/>
          <a:ln>
            <a:noFill/>
          </a:ln>
        </p:spPr>
      </p:pic>
      <p:sp>
        <p:nvSpPr>
          <p:cNvPr id="241" name="Google Shape;241;p36"/>
          <p:cNvSpPr txBox="1"/>
          <p:nvPr/>
        </p:nvSpPr>
        <p:spPr>
          <a:xfrm>
            <a:off x="5878875" y="1856575"/>
            <a:ext cx="2501100" cy="2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H0: variance des </a:t>
            </a:r>
            <a:r>
              <a:rPr lang="fr" sz="1800">
                <a:solidFill>
                  <a:schemeClr val="dk2"/>
                </a:solidFill>
              </a:rPr>
              <a:t>erreurs</a:t>
            </a:r>
            <a:r>
              <a:rPr lang="fr" sz="1800">
                <a:solidFill>
                  <a:schemeClr val="dk2"/>
                </a:solidFill>
              </a:rPr>
              <a:t> est constante. </a:t>
            </a:r>
            <a:endParaRPr sz="1800">
              <a:solidFill>
                <a:schemeClr val="dk2"/>
              </a:solidFill>
            </a:endParaRPr>
          </a:p>
          <a:p>
            <a:pPr indent="0" lvl="0" marL="0" rtl="0" algn="l">
              <a:spcBef>
                <a:spcPts val="0"/>
              </a:spcBef>
              <a:spcAft>
                <a:spcPts val="0"/>
              </a:spcAft>
              <a:buNone/>
            </a:pPr>
            <a:r>
              <a:rPr lang="fr" sz="1800">
                <a:solidFill>
                  <a:schemeClr val="dk2"/>
                </a:solidFill>
              </a:rPr>
              <a:t>H1:</a:t>
            </a:r>
            <a:r>
              <a:rPr lang="fr" sz="1800">
                <a:solidFill>
                  <a:schemeClr val="dk2"/>
                </a:solidFill>
              </a:rPr>
              <a:t>hétéroscédasticité </a:t>
            </a:r>
            <a:r>
              <a:rPr b="1" lang="fr" sz="1800">
                <a:solidFill>
                  <a:schemeClr val="dk2"/>
                </a:solidFill>
              </a:rPr>
              <a:t>des résidus</a:t>
            </a:r>
            <a:r>
              <a:rPr lang="fr" sz="1800">
                <a:solidFill>
                  <a:schemeClr val="dk2"/>
                </a:solidFill>
              </a:rPr>
              <a:t> est vérifiée.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fr" sz="1800">
                <a:solidFill>
                  <a:schemeClr val="dk2"/>
                </a:solidFill>
              </a:rPr>
              <a:t>CL : </a:t>
            </a:r>
            <a:r>
              <a:rPr lang="fr" sz="1800">
                <a:solidFill>
                  <a:schemeClr val="dk2"/>
                </a:solidFill>
              </a:rPr>
              <a:t>-OR p</a:t>
            </a:r>
            <a:r>
              <a:rPr b="1" i="1" lang="fr" sz="1800">
                <a:solidFill>
                  <a:schemeClr val="dk2"/>
                </a:solidFill>
              </a:rPr>
              <a:t>value</a:t>
            </a:r>
            <a:r>
              <a:rPr lang="fr" sz="1800">
                <a:solidFill>
                  <a:schemeClr val="dk2"/>
                </a:solidFill>
              </a:rPr>
              <a:t> &lt;0,05/BP&gt;0,68.  donc on voit bien qu’il y a hétéroscédasticité des résidus</a:t>
            </a:r>
            <a:r>
              <a:rPr lang="fr" sz="1800">
                <a:solidFill>
                  <a:schemeClr val="dk2"/>
                </a:solidFill>
              </a:rPr>
              <a:t>. </a:t>
            </a:r>
            <a:endParaRPr sz="1800">
              <a:solidFill>
                <a:schemeClr val="dk2"/>
              </a:solidFill>
            </a:endParaRPr>
          </a:p>
        </p:txBody>
      </p:sp>
      <p:pic>
        <p:nvPicPr>
          <p:cNvPr id="242" name="Google Shape;242;p36"/>
          <p:cNvPicPr preferRelativeResize="0"/>
          <p:nvPr/>
        </p:nvPicPr>
        <p:blipFill>
          <a:blip r:embed="rId4">
            <a:alphaModFix/>
          </a:blip>
          <a:stretch>
            <a:fillRect/>
          </a:stretch>
        </p:blipFill>
        <p:spPr>
          <a:xfrm>
            <a:off x="234349" y="3464775"/>
            <a:ext cx="4213526" cy="1438999"/>
          </a:xfrm>
          <a:prstGeom prst="rect">
            <a:avLst/>
          </a:prstGeom>
          <a:noFill/>
          <a:ln>
            <a:noFill/>
          </a:ln>
        </p:spPr>
      </p:pic>
      <p:pic>
        <p:nvPicPr>
          <p:cNvPr id="243" name="Google Shape;243;p36"/>
          <p:cNvPicPr preferRelativeResize="0"/>
          <p:nvPr/>
        </p:nvPicPr>
        <p:blipFill>
          <a:blip r:embed="rId5">
            <a:alphaModFix/>
          </a:blip>
          <a:stretch>
            <a:fillRect/>
          </a:stretch>
        </p:blipFill>
        <p:spPr>
          <a:xfrm>
            <a:off x="5335250" y="867759"/>
            <a:ext cx="3588349" cy="9587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idx="1" type="body"/>
          </p:nvPr>
        </p:nvSpPr>
        <p:spPr>
          <a:xfrm>
            <a:off x="311700" y="1152475"/>
            <a:ext cx="1332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9" name="Google Shape;249;p37"/>
          <p:cNvSpPr txBox="1"/>
          <p:nvPr/>
        </p:nvSpPr>
        <p:spPr>
          <a:xfrm>
            <a:off x="6513200" y="1082850"/>
            <a:ext cx="2347500" cy="24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50" u="sng">
                <a:solidFill>
                  <a:srgbClr val="333333"/>
                </a:solidFill>
                <a:highlight>
                  <a:srgbClr val="FFFFFF"/>
                </a:highlight>
              </a:rPr>
              <a:t>Hétéroscédasticité des erreurs :</a:t>
            </a:r>
            <a:r>
              <a:rPr lang="fr" sz="1050" u="sng">
                <a:solidFill>
                  <a:srgbClr val="333333"/>
                </a:solidFill>
                <a:highlight>
                  <a:srgbClr val="FFFFFF"/>
                </a:highlight>
              </a:rPr>
              <a:t> </a:t>
            </a:r>
            <a:r>
              <a:rPr lang="fr" sz="1050">
                <a:solidFill>
                  <a:srgbClr val="333333"/>
                </a:solidFill>
                <a:highlight>
                  <a:srgbClr val="FFFFFF"/>
                </a:highlight>
              </a:rPr>
              <a:t>Les erreurs n’ont pas une variance constante. (la distance n’est pas constante ). </a:t>
            </a:r>
            <a:endParaRPr b="1" sz="1050">
              <a:solidFill>
                <a:srgbClr val="333333"/>
              </a:solidFill>
              <a:highlight>
                <a:srgbClr val="FFFFFF"/>
              </a:highlight>
            </a:endParaRPr>
          </a:p>
          <a:p>
            <a:pPr indent="0" lvl="0" marL="0" rtl="0" algn="l">
              <a:spcBef>
                <a:spcPts val="0"/>
              </a:spcBef>
              <a:spcAft>
                <a:spcPts val="0"/>
              </a:spcAft>
              <a:buNone/>
            </a:pPr>
            <a:r>
              <a:t/>
            </a:r>
            <a:endParaRPr b="1" sz="1050">
              <a:solidFill>
                <a:srgbClr val="333333"/>
              </a:solidFill>
              <a:highlight>
                <a:srgbClr val="FFFFFF"/>
              </a:highlight>
            </a:endParaRPr>
          </a:p>
          <a:p>
            <a:pPr indent="0" lvl="0" marL="0" rtl="0" algn="l">
              <a:spcBef>
                <a:spcPts val="0"/>
              </a:spcBef>
              <a:spcAft>
                <a:spcPts val="0"/>
              </a:spcAft>
              <a:buNone/>
            </a:pPr>
            <a:r>
              <a:t/>
            </a:r>
            <a:endParaRPr b="1" sz="1050">
              <a:solidFill>
                <a:srgbClr val="333333"/>
              </a:solidFill>
              <a:highlight>
                <a:srgbClr val="FFFFFF"/>
              </a:highlight>
            </a:endParaRPr>
          </a:p>
          <a:p>
            <a:pPr indent="0" lvl="0" marL="0" rtl="0" algn="l">
              <a:spcBef>
                <a:spcPts val="0"/>
              </a:spcBef>
              <a:spcAft>
                <a:spcPts val="0"/>
              </a:spcAft>
              <a:buNone/>
            </a:pPr>
            <a:r>
              <a:rPr b="1" lang="fr" sz="1050">
                <a:solidFill>
                  <a:srgbClr val="333333"/>
                </a:solidFill>
                <a:highlight>
                  <a:srgbClr val="FFFFFF"/>
                </a:highlight>
              </a:rPr>
              <a:t>Donc le modèle a</a:t>
            </a:r>
            <a:r>
              <a:rPr lang="fr" sz="1050">
                <a:solidFill>
                  <a:srgbClr val="333333"/>
                </a:solidFill>
                <a:highlight>
                  <a:srgbClr val="FFFFFF"/>
                </a:highlight>
              </a:rPr>
              <a:t> une hétéroscédasticité des</a:t>
            </a:r>
            <a:r>
              <a:rPr b="1" lang="fr" sz="1050">
                <a:solidFill>
                  <a:srgbClr val="333333"/>
                </a:solidFill>
                <a:highlight>
                  <a:srgbClr val="FFFFFF"/>
                </a:highlight>
              </a:rPr>
              <a:t> erreurs. </a:t>
            </a:r>
            <a:endParaRPr b="1"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fr" sz="1050">
                <a:solidFill>
                  <a:srgbClr val="333333"/>
                </a:solidFill>
                <a:highlight>
                  <a:srgbClr val="FFFFFF"/>
                </a:highlight>
              </a:rPr>
              <a:t>Toutefois on peut observer qu’on n’est pas très éloigné</a:t>
            </a:r>
            <a:r>
              <a:rPr b="1" lang="fr" sz="1050">
                <a:solidFill>
                  <a:srgbClr val="333333"/>
                </a:solidFill>
                <a:highlight>
                  <a:srgbClr val="FFFFFF"/>
                </a:highlight>
              </a:rPr>
              <a:t> d’1 variable constante </a:t>
            </a:r>
            <a:r>
              <a:rPr lang="fr" sz="1050">
                <a:solidFill>
                  <a:srgbClr val="333333"/>
                </a:solidFill>
                <a:highlight>
                  <a:srgbClr val="FFFFFF"/>
                </a:highlight>
              </a:rPr>
              <a:t> des erreurs.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
        <p:nvSpPr>
          <p:cNvPr id="250" name="Google Shape;250;p37"/>
          <p:cNvSpPr txBox="1"/>
          <p:nvPr/>
        </p:nvSpPr>
        <p:spPr>
          <a:xfrm>
            <a:off x="787900" y="141425"/>
            <a:ext cx="46788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rPr>
              <a:t>2.</a:t>
            </a:r>
            <a:r>
              <a:rPr b="1" lang="fr" sz="1800" u="sng">
                <a:solidFill>
                  <a:schemeClr val="dk2"/>
                </a:solidFill>
              </a:rPr>
              <a:t>Graphiquement </a:t>
            </a:r>
            <a:endParaRPr b="1" sz="1800">
              <a:solidFill>
                <a:schemeClr val="dk2"/>
              </a:solidFill>
            </a:endParaRPr>
          </a:p>
        </p:txBody>
      </p:sp>
      <p:pic>
        <p:nvPicPr>
          <p:cNvPr id="251" name="Google Shape;251;p37"/>
          <p:cNvPicPr preferRelativeResize="0"/>
          <p:nvPr/>
        </p:nvPicPr>
        <p:blipFill>
          <a:blip r:embed="rId3">
            <a:alphaModFix/>
          </a:blip>
          <a:stretch>
            <a:fillRect/>
          </a:stretch>
        </p:blipFill>
        <p:spPr>
          <a:xfrm>
            <a:off x="881175" y="1017075"/>
            <a:ext cx="4496674" cy="3217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525275" y="246475"/>
            <a:ext cx="9022200" cy="7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3.</a:t>
            </a:r>
            <a:r>
              <a:rPr lang="fr" u="sng"/>
              <a:t>Test </a:t>
            </a:r>
            <a:r>
              <a:rPr b="1" lang="fr" u="sng"/>
              <a:t>de normalité</a:t>
            </a:r>
            <a:r>
              <a:rPr lang="fr" u="sng"/>
              <a:t> des erreurs  </a:t>
            </a:r>
            <a:endParaRPr u="sng"/>
          </a:p>
        </p:txBody>
      </p:sp>
      <p:sp>
        <p:nvSpPr>
          <p:cNvPr id="257" name="Google Shape;257;p38"/>
          <p:cNvSpPr txBox="1"/>
          <p:nvPr>
            <p:ph idx="1" type="body"/>
          </p:nvPr>
        </p:nvSpPr>
        <p:spPr>
          <a:xfrm>
            <a:off x="311700" y="1152475"/>
            <a:ext cx="555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8"/>
          <p:cNvPicPr preferRelativeResize="0"/>
          <p:nvPr/>
        </p:nvPicPr>
        <p:blipFill>
          <a:blip r:embed="rId3">
            <a:alphaModFix/>
          </a:blip>
          <a:stretch>
            <a:fillRect/>
          </a:stretch>
        </p:blipFill>
        <p:spPr>
          <a:xfrm>
            <a:off x="49175" y="974975"/>
            <a:ext cx="4855950" cy="2515150"/>
          </a:xfrm>
          <a:prstGeom prst="rect">
            <a:avLst/>
          </a:prstGeom>
          <a:noFill/>
          <a:ln>
            <a:noFill/>
          </a:ln>
        </p:spPr>
      </p:pic>
      <p:sp>
        <p:nvSpPr>
          <p:cNvPr id="259" name="Google Shape;259;p38"/>
          <p:cNvSpPr txBox="1"/>
          <p:nvPr/>
        </p:nvSpPr>
        <p:spPr>
          <a:xfrm>
            <a:off x="6052575" y="161625"/>
            <a:ext cx="2109000" cy="23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H0 : </a:t>
            </a:r>
            <a:r>
              <a:rPr b="1" lang="fr" sz="1800">
                <a:solidFill>
                  <a:schemeClr val="dk2"/>
                </a:solidFill>
              </a:rPr>
              <a:t>normalité </a:t>
            </a:r>
            <a:endParaRPr b="1" sz="1800">
              <a:solidFill>
                <a:schemeClr val="dk2"/>
              </a:solidFill>
            </a:endParaRPr>
          </a:p>
          <a:p>
            <a:pPr indent="0" lvl="0" marL="0" rtl="0" algn="l">
              <a:spcBef>
                <a:spcPts val="0"/>
              </a:spcBef>
              <a:spcAft>
                <a:spcPts val="0"/>
              </a:spcAft>
              <a:buNone/>
            </a:pPr>
            <a:r>
              <a:rPr lang="fr" sz="1800">
                <a:solidFill>
                  <a:schemeClr val="dk2"/>
                </a:solidFill>
              </a:rPr>
              <a:t>H1:</a:t>
            </a:r>
            <a:r>
              <a:rPr b="1" lang="fr" sz="1800">
                <a:solidFill>
                  <a:schemeClr val="dk2"/>
                </a:solidFill>
              </a:rPr>
              <a:t> </a:t>
            </a:r>
            <a:endParaRPr b="1" sz="1800">
              <a:solidFill>
                <a:schemeClr val="dk2"/>
              </a:solidFill>
            </a:endParaRPr>
          </a:p>
          <a:p>
            <a:pPr indent="0" lvl="0" marL="0" rtl="0" algn="l">
              <a:spcBef>
                <a:spcPts val="0"/>
              </a:spcBef>
              <a:spcAft>
                <a:spcPts val="0"/>
              </a:spcAft>
              <a:buClr>
                <a:schemeClr val="dk1"/>
              </a:buClr>
              <a:buSzPts val="1100"/>
              <a:buFont typeface="Arial"/>
              <a:buNone/>
            </a:pPr>
            <a:r>
              <a:rPr lang="fr" sz="1800">
                <a:solidFill>
                  <a:schemeClr val="dk2"/>
                </a:solidFill>
              </a:rPr>
              <a:t>absence de normalité des résidus.(cohérent avec performance).  </a:t>
            </a:r>
            <a:endParaRPr b="1" sz="1800">
              <a:solidFill>
                <a:schemeClr val="dk2"/>
              </a:solidFill>
            </a:endParaRPr>
          </a:p>
          <a:p>
            <a:pPr indent="0" lvl="0" marL="0" rtl="0" algn="l">
              <a:spcBef>
                <a:spcPts val="0"/>
              </a:spcBef>
              <a:spcAft>
                <a:spcPts val="0"/>
              </a:spcAft>
              <a:buNone/>
            </a:pPr>
            <a:r>
              <a:t/>
            </a:r>
            <a:endParaRPr b="1" sz="1800" u="sng">
              <a:solidFill>
                <a:schemeClr val="dk2"/>
              </a:solidFill>
            </a:endParaRPr>
          </a:p>
          <a:p>
            <a:pPr indent="0" lvl="0" marL="0" rtl="0" algn="l">
              <a:spcBef>
                <a:spcPts val="0"/>
              </a:spcBef>
              <a:spcAft>
                <a:spcPts val="0"/>
              </a:spcAft>
              <a:buNone/>
            </a:pPr>
            <a:r>
              <a:rPr b="1" lang="fr" sz="1800">
                <a:solidFill>
                  <a:srgbClr val="333333"/>
                </a:solidFill>
              </a:rPr>
              <a:t>Wshapiro</a:t>
            </a:r>
            <a:r>
              <a:rPr lang="fr" sz="1800">
                <a:solidFill>
                  <a:schemeClr val="dk2"/>
                </a:solidFill>
              </a:rPr>
              <a:t>&gt;W</a:t>
            </a:r>
            <a:r>
              <a:rPr i="1" lang="fr" sz="1800">
                <a:solidFill>
                  <a:schemeClr val="dk2"/>
                </a:solidFill>
              </a:rPr>
              <a:t>table</a:t>
            </a:r>
            <a:r>
              <a:rPr lang="fr" sz="1800">
                <a:solidFill>
                  <a:schemeClr val="dk2"/>
                </a:solidFill>
              </a:rPr>
              <a:t>donc H1 donc il y a bien absence de normalité </a:t>
            </a:r>
            <a:endParaRPr sz="1800" u="sng">
              <a:solidFill>
                <a:schemeClr val="dk2"/>
              </a:solidFill>
            </a:endParaRPr>
          </a:p>
          <a:p>
            <a:pPr indent="0" lvl="0" marL="0" rtl="0" algn="l">
              <a:spcBef>
                <a:spcPts val="0"/>
              </a:spcBef>
              <a:spcAft>
                <a:spcPts val="0"/>
              </a:spcAft>
              <a:buNone/>
            </a:pPr>
            <a:r>
              <a:rPr lang="fr" sz="1800" u="sng">
                <a:solidFill>
                  <a:schemeClr val="dk2"/>
                </a:solidFill>
              </a:rPr>
              <a:t>CONCLUSION</a:t>
            </a:r>
            <a:r>
              <a:rPr lang="fr" sz="1800">
                <a:solidFill>
                  <a:schemeClr val="dk2"/>
                </a:solidFill>
              </a:rPr>
              <a:t>: le respect des hypothèses de la régression multiple du 1er modèle n’est pas vérifié.  </a:t>
            </a:r>
            <a:endParaRPr sz="1800">
              <a:solidFill>
                <a:schemeClr val="dk2"/>
              </a:solidFill>
            </a:endParaRPr>
          </a:p>
          <a:p>
            <a:pPr indent="0" lvl="0" marL="0" rtl="0" algn="l">
              <a:spcBef>
                <a:spcPts val="0"/>
              </a:spcBef>
              <a:spcAft>
                <a:spcPts val="0"/>
              </a:spcAft>
              <a:buNone/>
            </a:pPr>
            <a:r>
              <a:rPr lang="fr" sz="1800">
                <a:solidFill>
                  <a:schemeClr val="dk2"/>
                </a:solidFill>
              </a:rPr>
              <a:t>  </a:t>
            </a:r>
            <a:endParaRPr sz="1800">
              <a:solidFill>
                <a:schemeClr val="dk2"/>
              </a:solidFill>
            </a:endParaRPr>
          </a:p>
        </p:txBody>
      </p:sp>
      <p:sp>
        <p:nvSpPr>
          <p:cNvPr id="260" name="Google Shape;260;p38"/>
          <p:cNvSpPr txBox="1"/>
          <p:nvPr/>
        </p:nvSpPr>
        <p:spPr>
          <a:xfrm>
            <a:off x="602025" y="3511150"/>
            <a:ext cx="26022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Librairie </a:t>
            </a:r>
            <a:r>
              <a:rPr b="1" i="1" lang="fr" sz="1800">
                <a:solidFill>
                  <a:schemeClr val="dk2"/>
                </a:solidFill>
              </a:rPr>
              <a:t>performance</a:t>
            </a:r>
            <a:endParaRPr b="1" i="1" sz="1800">
              <a:solidFill>
                <a:schemeClr val="dk2"/>
              </a:solidFill>
            </a:endParaRPr>
          </a:p>
        </p:txBody>
      </p:sp>
      <p:sp>
        <p:nvSpPr>
          <p:cNvPr id="261" name="Google Shape;261;p38"/>
          <p:cNvSpPr txBox="1"/>
          <p:nvPr/>
        </p:nvSpPr>
        <p:spPr>
          <a:xfrm>
            <a:off x="2068725" y="945450"/>
            <a:ext cx="27798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rPr>
              <a:t>Commande </a:t>
            </a:r>
            <a:r>
              <a:rPr b="1" i="1" lang="fr" sz="1800">
                <a:solidFill>
                  <a:schemeClr val="dk2"/>
                </a:solidFill>
              </a:rPr>
              <a:t>shapiro. </a:t>
            </a:r>
            <a:endParaRPr b="1" i="1" sz="1800">
              <a:solidFill>
                <a:schemeClr val="dk2"/>
              </a:solidFill>
            </a:endParaRPr>
          </a:p>
        </p:txBody>
      </p:sp>
      <p:pic>
        <p:nvPicPr>
          <p:cNvPr id="262" name="Google Shape;262;p38"/>
          <p:cNvPicPr preferRelativeResize="0"/>
          <p:nvPr/>
        </p:nvPicPr>
        <p:blipFill>
          <a:blip r:embed="rId4">
            <a:alphaModFix/>
          </a:blip>
          <a:stretch>
            <a:fillRect/>
          </a:stretch>
        </p:blipFill>
        <p:spPr>
          <a:xfrm>
            <a:off x="348450" y="3270225"/>
            <a:ext cx="4500075" cy="1320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5620275" y="739400"/>
            <a:ext cx="5915100" cy="134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sz="2100" u="sng"/>
              <a:t>Graphique des quantiles : </a:t>
            </a:r>
            <a:endParaRPr sz="2100" u="sng"/>
          </a:p>
          <a:p>
            <a:pPr indent="0" lvl="0" marL="0" rtl="0" algn="l">
              <a:spcBef>
                <a:spcPts val="0"/>
              </a:spcBef>
              <a:spcAft>
                <a:spcPts val="0"/>
              </a:spcAft>
              <a:buNone/>
            </a:pPr>
            <a:r>
              <a:rPr lang="fr" sz="2100">
                <a:solidFill>
                  <a:srgbClr val="000000"/>
                </a:solidFill>
              </a:rPr>
              <a:t>Graphiquement</a:t>
            </a:r>
            <a:r>
              <a:rPr lang="fr" sz="2100">
                <a:solidFill>
                  <a:srgbClr val="000000"/>
                </a:solidFill>
              </a:rPr>
              <a:t>:</a:t>
            </a:r>
            <a:r>
              <a:rPr b="0" lang="fr" sz="2100">
                <a:solidFill>
                  <a:srgbClr val="000000"/>
                </a:solidFill>
              </a:rPr>
              <a:t>la moyenne </a:t>
            </a:r>
            <a:endParaRPr b="0" sz="2100">
              <a:solidFill>
                <a:srgbClr val="000000"/>
              </a:solidFill>
            </a:endParaRPr>
          </a:p>
          <a:p>
            <a:pPr indent="0" lvl="0" marL="0" rtl="0" algn="l">
              <a:spcBef>
                <a:spcPts val="0"/>
              </a:spcBef>
              <a:spcAft>
                <a:spcPts val="0"/>
              </a:spcAft>
              <a:buNone/>
            </a:pPr>
            <a:r>
              <a:rPr b="0" lang="fr" sz="2100">
                <a:solidFill>
                  <a:srgbClr val="000000"/>
                </a:solidFill>
              </a:rPr>
              <a:t>est autour de </a:t>
            </a:r>
            <a:r>
              <a:rPr lang="fr" sz="2100">
                <a:solidFill>
                  <a:srgbClr val="000000"/>
                </a:solidFill>
              </a:rPr>
              <a:t>0, </a:t>
            </a:r>
            <a:r>
              <a:rPr b="0" lang="fr" sz="2100">
                <a:solidFill>
                  <a:srgbClr val="000000"/>
                </a:solidFill>
              </a:rPr>
              <a:t>ce qui signiife </a:t>
            </a:r>
            <a:endParaRPr b="0" sz="2100">
              <a:solidFill>
                <a:srgbClr val="000000"/>
              </a:solidFill>
            </a:endParaRPr>
          </a:p>
          <a:p>
            <a:pPr indent="0" lvl="0" marL="0" rtl="0" algn="l">
              <a:spcBef>
                <a:spcPts val="0"/>
              </a:spcBef>
              <a:spcAft>
                <a:spcPts val="0"/>
              </a:spcAft>
              <a:buNone/>
            </a:pPr>
            <a:r>
              <a:rPr b="0" lang="fr" sz="2100">
                <a:solidFill>
                  <a:srgbClr val="000000"/>
                </a:solidFill>
              </a:rPr>
              <a:t>du coup que on a bien</a:t>
            </a:r>
            <a:r>
              <a:rPr lang="fr" sz="2100">
                <a:solidFill>
                  <a:srgbClr val="000000"/>
                </a:solidFill>
              </a:rPr>
              <a:t> </a:t>
            </a:r>
            <a:endParaRPr sz="2100">
              <a:solidFill>
                <a:srgbClr val="000000"/>
              </a:solidFill>
            </a:endParaRPr>
          </a:p>
          <a:p>
            <a:pPr indent="0" lvl="0" marL="0" rtl="0" algn="l">
              <a:spcBef>
                <a:spcPts val="0"/>
              </a:spcBef>
              <a:spcAft>
                <a:spcPts val="0"/>
              </a:spcAft>
              <a:buNone/>
            </a:pPr>
            <a:r>
              <a:rPr lang="fr" sz="2100">
                <a:solidFill>
                  <a:srgbClr val="000000"/>
                </a:solidFill>
              </a:rPr>
              <a:t>une absence de </a:t>
            </a:r>
            <a:r>
              <a:rPr b="1" lang="fr" sz="2100">
                <a:solidFill>
                  <a:srgbClr val="000000"/>
                </a:solidFill>
              </a:rPr>
              <a:t>normalité des erreurs.(notamment à cause des valeurs en bas à gauche). </a:t>
            </a:r>
            <a:r>
              <a:rPr b="1" lang="fr" sz="2100"/>
              <a:t> </a:t>
            </a:r>
            <a:endParaRPr b="1" sz="2100"/>
          </a:p>
        </p:txBody>
      </p:sp>
      <p:pic>
        <p:nvPicPr>
          <p:cNvPr id="268" name="Google Shape;268;p39"/>
          <p:cNvPicPr preferRelativeResize="0"/>
          <p:nvPr/>
        </p:nvPicPr>
        <p:blipFill>
          <a:blip r:embed="rId3">
            <a:alphaModFix/>
          </a:blip>
          <a:stretch>
            <a:fillRect/>
          </a:stretch>
        </p:blipFill>
        <p:spPr>
          <a:xfrm>
            <a:off x="206052" y="1152475"/>
            <a:ext cx="5330002" cy="364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u="sng"/>
              <a:t>Vérifions</a:t>
            </a:r>
            <a:r>
              <a:rPr lang="fr" u="sng"/>
              <a:t>   le reste des conditions :  </a:t>
            </a:r>
            <a:endParaRPr u="sng"/>
          </a:p>
        </p:txBody>
      </p:sp>
      <p:sp>
        <p:nvSpPr>
          <p:cNvPr id="274" name="Google Shape;274;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fr" sz="5800"/>
              <a:t>4</a:t>
            </a:r>
            <a:r>
              <a:rPr lang="fr" sz="5800"/>
              <a:t>. </a:t>
            </a:r>
            <a:r>
              <a:rPr lang="fr" sz="5800" u="sng">
                <a:solidFill>
                  <a:srgbClr val="000000"/>
                </a:solidFill>
              </a:rPr>
              <a:t>Absence </a:t>
            </a:r>
            <a:r>
              <a:rPr lang="fr" sz="5800" u="sng">
                <a:solidFill>
                  <a:srgbClr val="000000"/>
                </a:solidFill>
              </a:rPr>
              <a:t>d’autocorrélation des e</a:t>
            </a:r>
            <a:r>
              <a:rPr lang="fr" sz="5800" u="sng"/>
              <a:t>rreurs.cor(Ei,ej)=0</a:t>
            </a:r>
            <a:r>
              <a:rPr lang="fr" sz="4200" u="sng">
                <a:solidFill>
                  <a:srgbClr val="000000"/>
                </a:solidFill>
              </a:rPr>
              <a:t> </a:t>
            </a:r>
            <a:r>
              <a:rPr lang="fr" sz="6200" u="sng">
                <a:solidFill>
                  <a:srgbClr val="000000"/>
                </a:solidFill>
              </a:rPr>
              <a:t>D</a:t>
            </a:r>
            <a:r>
              <a:rPr b="1" lang="fr" sz="6200" u="sng">
                <a:solidFill>
                  <a:srgbClr val="000000"/>
                </a:solidFill>
              </a:rPr>
              <a:t>URBIN WATSON : </a:t>
            </a:r>
            <a:endParaRPr b="1" sz="6200" u="sng">
              <a:solidFill>
                <a:srgbClr val="000000"/>
              </a:solidFill>
            </a:endParaRPr>
          </a:p>
          <a:p>
            <a:pPr indent="0" lvl="0" marL="0" rtl="0" algn="l">
              <a:spcBef>
                <a:spcPts val="1200"/>
              </a:spcBef>
              <a:spcAft>
                <a:spcPts val="0"/>
              </a:spcAft>
              <a:buClr>
                <a:srgbClr val="333333"/>
              </a:buClr>
              <a:buSzPts val="263"/>
              <a:buFont typeface="Arial"/>
              <a:buNone/>
            </a:pPr>
            <a:r>
              <a:rPr b="1" lang="fr" sz="5115">
                <a:solidFill>
                  <a:srgbClr val="333333"/>
                </a:solidFill>
                <a:highlight>
                  <a:srgbClr val="FFFFFF"/>
                </a:highlight>
              </a:rPr>
              <a:t>Non-corrélation entre les variables explicatives et les erreurs :</a:t>
            </a:r>
            <a:r>
              <a:rPr lang="fr" sz="5115">
                <a:solidFill>
                  <a:srgbClr val="333333"/>
                </a:solidFill>
                <a:highlight>
                  <a:srgbClr val="FFFFFF"/>
                </a:highlight>
              </a:rPr>
              <a:t> Les variables indépendantes </a:t>
            </a:r>
            <a:r>
              <a:rPr b="1" lang="fr" sz="5115">
                <a:solidFill>
                  <a:srgbClr val="333333"/>
                </a:solidFill>
                <a:highlight>
                  <a:srgbClr val="FFFFFF"/>
                </a:highlight>
              </a:rPr>
              <a:t>sont non corrélées </a:t>
            </a:r>
            <a:r>
              <a:rPr lang="fr" sz="5115">
                <a:solidFill>
                  <a:srgbClr val="333333"/>
                </a:solidFill>
                <a:highlight>
                  <a:srgbClr val="FFFFFF"/>
                </a:highlight>
              </a:rPr>
              <a:t>avec les erreurs. Cela exclut la possibilité de corrélation entre les variables explicatives et des facteurs non observés.</a:t>
            </a:r>
            <a:endParaRPr sz="5115">
              <a:solidFill>
                <a:srgbClr val="333333"/>
              </a:solidFill>
              <a:highlight>
                <a:srgbClr val="FFFFFF"/>
              </a:highlight>
            </a:endParaRPr>
          </a:p>
          <a:p>
            <a:pPr indent="0" lvl="0" marL="0" rtl="0" algn="l">
              <a:spcBef>
                <a:spcPts val="800"/>
              </a:spcBef>
              <a:spcAft>
                <a:spcPts val="0"/>
              </a:spcAft>
              <a:buNone/>
            </a:pPr>
            <a:r>
              <a:rPr lang="fr" sz="5315">
                <a:solidFill>
                  <a:srgbClr val="333333"/>
                </a:solidFill>
                <a:highlight>
                  <a:srgbClr val="FFFFFF"/>
                </a:highlight>
              </a:rPr>
              <a:t>Corr(ej,ε)=0,∀i=1,2,…,p</a:t>
            </a:r>
            <a:endParaRPr sz="5315">
              <a:solidFill>
                <a:srgbClr val="333333"/>
              </a:solidFill>
              <a:highlight>
                <a:srgbClr val="FFFFFF"/>
              </a:highlight>
            </a:endParaRPr>
          </a:p>
          <a:p>
            <a:pPr indent="0" lvl="0" marL="0" rtl="0" algn="l">
              <a:spcBef>
                <a:spcPts val="800"/>
              </a:spcBef>
              <a:spcAft>
                <a:spcPts val="0"/>
              </a:spcAft>
              <a:buNone/>
            </a:pPr>
            <a:r>
              <a:rPr lang="fr" sz="5315">
                <a:solidFill>
                  <a:srgbClr val="333333"/>
                </a:solidFill>
                <a:highlight>
                  <a:srgbClr val="FFFFFF"/>
                </a:highlight>
              </a:rPr>
              <a:t>DW=2</a:t>
            </a:r>
            <a:endParaRPr sz="5315">
              <a:solidFill>
                <a:srgbClr val="333333"/>
              </a:solidFill>
              <a:highlight>
                <a:srgbClr val="FFFFFF"/>
              </a:highlight>
            </a:endParaRPr>
          </a:p>
          <a:p>
            <a:pPr indent="0" lvl="0" marL="0" rtl="0" algn="l">
              <a:spcBef>
                <a:spcPts val="800"/>
              </a:spcBef>
              <a:spcAft>
                <a:spcPts val="0"/>
              </a:spcAft>
              <a:buClr>
                <a:srgbClr val="333333"/>
              </a:buClr>
              <a:buSzPts val="263"/>
              <a:buFont typeface="Arial"/>
              <a:buNone/>
            </a:pPr>
            <a:r>
              <a:rPr lang="fr" sz="5315" u="sng">
                <a:solidFill>
                  <a:srgbClr val="333333"/>
                </a:solidFill>
                <a:highlight>
                  <a:srgbClr val="FFFFFF"/>
                </a:highlight>
              </a:rPr>
              <a:t>TEST : v</a:t>
            </a:r>
            <a:r>
              <a:rPr lang="fr" sz="5315">
                <a:solidFill>
                  <a:srgbClr val="333333"/>
                </a:solidFill>
                <a:highlight>
                  <a:srgbClr val="FFFFFF"/>
                </a:highlight>
              </a:rPr>
              <a:t>aleur proche de 2  : donc on a autocorrélation des résidu</a:t>
            </a:r>
            <a:r>
              <a:rPr lang="fr" sz="4915">
                <a:solidFill>
                  <a:srgbClr val="333333"/>
                </a:solidFill>
                <a:highlight>
                  <a:srgbClr val="FFFFFF"/>
                </a:highlight>
              </a:rPr>
              <a:t>s. </a:t>
            </a:r>
            <a:endParaRPr sz="4915">
              <a:solidFill>
                <a:srgbClr val="333333"/>
              </a:solidFill>
              <a:highlight>
                <a:srgbClr val="FFFFFF"/>
              </a:highlight>
            </a:endParaRPr>
          </a:p>
          <a:p>
            <a:pPr indent="0" lvl="0" marL="0" rtl="0" algn="l">
              <a:spcBef>
                <a:spcPts val="800"/>
              </a:spcBef>
              <a:spcAft>
                <a:spcPts val="0"/>
              </a:spcAft>
              <a:buClr>
                <a:srgbClr val="333333"/>
              </a:buClr>
              <a:buSzPts val="263"/>
              <a:buFont typeface="Arial"/>
              <a:buNone/>
            </a:pPr>
            <a:r>
              <a:t/>
            </a:r>
            <a:endParaRPr sz="4715">
              <a:solidFill>
                <a:srgbClr val="333333"/>
              </a:solidFill>
              <a:highlight>
                <a:srgbClr val="FFFFFF"/>
              </a:highlight>
            </a:endParaRPr>
          </a:p>
          <a:p>
            <a:pPr indent="0" lvl="0" marL="0" rtl="0" algn="l">
              <a:spcBef>
                <a:spcPts val="0"/>
              </a:spcBef>
              <a:spcAft>
                <a:spcPts val="0"/>
              </a:spcAft>
              <a:buNone/>
            </a:pPr>
            <a:r>
              <a:rPr b="1" lang="fr" sz="5515">
                <a:solidFill>
                  <a:srgbClr val="000000"/>
                </a:solidFill>
                <a:highlight>
                  <a:srgbClr val="FFFFFF"/>
                </a:highlight>
              </a:rPr>
              <a:t>5. </a:t>
            </a:r>
            <a:r>
              <a:rPr b="1" i="1" lang="fr" sz="5515">
                <a:solidFill>
                  <a:srgbClr val="000000"/>
                </a:solidFill>
                <a:highlight>
                  <a:srgbClr val="FFFFFF"/>
                </a:highlight>
              </a:rPr>
              <a:t>Non-corrélation</a:t>
            </a:r>
            <a:r>
              <a:rPr b="1" i="1" lang="fr" sz="5515">
                <a:solidFill>
                  <a:srgbClr val="FF0000"/>
                </a:solidFill>
                <a:highlight>
                  <a:srgbClr val="FFFFFF"/>
                </a:highlight>
              </a:rPr>
              <a:t> </a:t>
            </a:r>
            <a:r>
              <a:rPr b="1" i="1" lang="fr" sz="5515">
                <a:solidFill>
                  <a:srgbClr val="333333"/>
                </a:solidFill>
                <a:highlight>
                  <a:srgbClr val="FFFFFF"/>
                </a:highlight>
              </a:rPr>
              <a:t>entre les </a:t>
            </a:r>
            <a:r>
              <a:rPr b="1" i="1" lang="fr" sz="5515" u="sng">
                <a:solidFill>
                  <a:srgbClr val="333333"/>
                </a:solidFill>
                <a:highlight>
                  <a:srgbClr val="FFFFFF"/>
                </a:highlight>
              </a:rPr>
              <a:t>variables </a:t>
            </a:r>
            <a:r>
              <a:rPr b="1" i="1" lang="fr" sz="5515" u="sng">
                <a:solidFill>
                  <a:srgbClr val="333333"/>
                </a:solidFill>
                <a:highlight>
                  <a:srgbClr val="FFFFFF"/>
                </a:highlight>
              </a:rPr>
              <a:t>explicatives</a:t>
            </a:r>
            <a:r>
              <a:rPr b="1" i="1" lang="fr" sz="5515" u="sng">
                <a:solidFill>
                  <a:srgbClr val="333333"/>
                </a:solidFill>
                <a:highlight>
                  <a:srgbClr val="FFFFFF"/>
                </a:highlight>
              </a:rPr>
              <a:t> et les erreurs: </a:t>
            </a:r>
            <a:endParaRPr b="1" i="1" sz="5515" u="sng">
              <a:solidFill>
                <a:srgbClr val="333333"/>
              </a:solidFill>
              <a:highlight>
                <a:srgbClr val="FFFFFF"/>
              </a:highlight>
            </a:endParaRPr>
          </a:p>
          <a:p>
            <a:pPr indent="0" lvl="0" marL="0" rtl="0" algn="l">
              <a:spcBef>
                <a:spcPts val="800"/>
              </a:spcBef>
              <a:spcAft>
                <a:spcPts val="0"/>
              </a:spcAft>
              <a:buNone/>
            </a:pPr>
            <a:r>
              <a:rPr b="1" lang="fr" sz="4715">
                <a:solidFill>
                  <a:srgbClr val="333333"/>
                </a:solidFill>
                <a:highlight>
                  <a:srgbClr val="FFFFFF"/>
                </a:highlight>
              </a:rPr>
              <a:t>corr(X,</a:t>
            </a:r>
            <a:r>
              <a:rPr b="1" i="1" lang="fr" sz="4715">
                <a:solidFill>
                  <a:srgbClr val="333333"/>
                </a:solidFill>
                <a:highlight>
                  <a:srgbClr val="FFFFFF"/>
                </a:highlight>
              </a:rPr>
              <a:t>résidu)=0 ( très proche de 0). </a:t>
            </a:r>
            <a:endParaRPr b="1" i="1" sz="4715">
              <a:solidFill>
                <a:srgbClr val="333333"/>
              </a:solidFill>
              <a:highlight>
                <a:srgbClr val="FFFFFF"/>
              </a:highlight>
            </a:endParaRPr>
          </a:p>
          <a:p>
            <a:pPr indent="0" lvl="0" marL="0" rtl="0" algn="l">
              <a:spcBef>
                <a:spcPts val="800"/>
              </a:spcBef>
              <a:spcAft>
                <a:spcPts val="0"/>
              </a:spcAft>
              <a:buNone/>
            </a:pPr>
            <a:r>
              <a:t/>
            </a:r>
            <a:endParaRPr b="1" sz="5915">
              <a:solidFill>
                <a:srgbClr val="333333"/>
              </a:solidFill>
              <a:highlight>
                <a:srgbClr val="FFFFFF"/>
              </a:highlight>
            </a:endParaRPr>
          </a:p>
          <a:p>
            <a:pPr indent="0" lvl="0" marL="25400" rtl="0" algn="l">
              <a:spcBef>
                <a:spcPts val="800"/>
              </a:spcBef>
              <a:spcAft>
                <a:spcPts val="0"/>
              </a:spcAft>
              <a:buClr>
                <a:srgbClr val="333333"/>
              </a:buClr>
              <a:buSzPct val="84000"/>
              <a:buFont typeface="Arial"/>
              <a:buNone/>
            </a:pPr>
            <a:r>
              <a:t/>
            </a:r>
            <a:endParaRPr sz="1250">
              <a:solidFill>
                <a:srgbClr val="333333"/>
              </a:solidFill>
              <a:highlight>
                <a:srgbClr val="FFFFFF"/>
              </a:highlight>
            </a:endParaRPr>
          </a:p>
          <a:p>
            <a:pPr indent="0" lvl="0" marL="0" rtl="0" algn="l">
              <a:spcBef>
                <a:spcPts val="800"/>
              </a:spcBef>
              <a:spcAft>
                <a:spcPts val="0"/>
              </a:spcAft>
              <a:buNone/>
            </a:pPr>
            <a:r>
              <a:t/>
            </a:r>
            <a:endParaRPr/>
          </a:p>
          <a:p>
            <a:pPr indent="0" lvl="0" marL="0" rtl="0" algn="l">
              <a:spcBef>
                <a:spcPts val="1200"/>
              </a:spcBef>
              <a:spcAft>
                <a:spcPts val="1200"/>
              </a:spcAft>
              <a:buNone/>
            </a:pPr>
            <a:r>
              <a:t/>
            </a:r>
            <a:endParaRPr u="sng"/>
          </a:p>
        </p:txBody>
      </p:sp>
      <p:pic>
        <p:nvPicPr>
          <p:cNvPr id="275" name="Google Shape;275;p40"/>
          <p:cNvPicPr preferRelativeResize="0"/>
          <p:nvPr/>
        </p:nvPicPr>
        <p:blipFill>
          <a:blip r:embed="rId3">
            <a:alphaModFix/>
          </a:blip>
          <a:stretch>
            <a:fillRect/>
          </a:stretch>
        </p:blipFill>
        <p:spPr>
          <a:xfrm>
            <a:off x="5231800" y="1841974"/>
            <a:ext cx="3717675" cy="1055500"/>
          </a:xfrm>
          <a:prstGeom prst="rect">
            <a:avLst/>
          </a:prstGeom>
          <a:noFill/>
          <a:ln>
            <a:noFill/>
          </a:ln>
        </p:spPr>
      </p:pic>
      <p:pic>
        <p:nvPicPr>
          <p:cNvPr id="276" name="Google Shape;276;p40"/>
          <p:cNvPicPr preferRelativeResize="0"/>
          <p:nvPr/>
        </p:nvPicPr>
        <p:blipFill>
          <a:blip r:embed="rId4">
            <a:alphaModFix/>
          </a:blip>
          <a:stretch>
            <a:fillRect/>
          </a:stretch>
        </p:blipFill>
        <p:spPr>
          <a:xfrm>
            <a:off x="3992000" y="3748624"/>
            <a:ext cx="3943925" cy="1072600"/>
          </a:xfrm>
          <a:prstGeom prst="rect">
            <a:avLst/>
          </a:prstGeom>
          <a:noFill/>
          <a:ln>
            <a:noFill/>
          </a:ln>
        </p:spPr>
      </p:pic>
      <p:sp>
        <p:nvSpPr>
          <p:cNvPr id="277" name="Google Shape;277;p40"/>
          <p:cNvSpPr txBox="1"/>
          <p:nvPr/>
        </p:nvSpPr>
        <p:spPr>
          <a:xfrm>
            <a:off x="6783925" y="2989925"/>
            <a:ext cx="2501100" cy="10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chemeClr val="dk2"/>
                </a:solidFill>
                <a:latin typeface="Open Sans"/>
                <a:ea typeface="Open Sans"/>
                <a:cs typeface="Open Sans"/>
                <a:sym typeface="Open Sans"/>
              </a:rPr>
              <a:t>Conclusion : </a:t>
            </a:r>
            <a:r>
              <a:rPr lang="fr" sz="1800">
                <a:solidFill>
                  <a:schemeClr val="dk2"/>
                </a:solidFill>
                <a:latin typeface="Open Sans"/>
                <a:ea typeface="Open Sans"/>
                <a:cs typeface="Open Sans"/>
                <a:sym typeface="Open Sans"/>
              </a:rPr>
              <a:t>le  modèle ne vérifie pas les hypothèses de la régression multiple.Seule une est vérifiée, c’est insuffisant.   </a:t>
            </a:r>
            <a:endParaRPr sz="1800">
              <a:solidFill>
                <a:schemeClr val="dk2"/>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93C47D"/>
                </a:solidFill>
              </a:rPr>
              <a:t>II.</a:t>
            </a:r>
            <a:r>
              <a:rPr b="1" lang="fr" u="sng">
                <a:solidFill>
                  <a:srgbClr val="93C47D"/>
                </a:solidFill>
              </a:rPr>
              <a:t>La validité du modèle 2 ( avec dystopie)</a:t>
            </a:r>
            <a:r>
              <a:rPr lang="fr" u="sng"/>
              <a:t>. </a:t>
            </a:r>
            <a:endParaRPr u="sng"/>
          </a:p>
        </p:txBody>
      </p:sp>
      <p:sp>
        <p:nvSpPr>
          <p:cNvPr id="283" name="Google Shape;283;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1700" u="sng"/>
              <a:t>Homoscédasticité des résidus.</a:t>
            </a:r>
            <a:endParaRPr sz="1700"/>
          </a:p>
          <a:p>
            <a:pPr indent="0" lvl="0" marL="0" rtl="0" algn="l">
              <a:spcBef>
                <a:spcPts val="1200"/>
              </a:spcBef>
              <a:spcAft>
                <a:spcPts val="0"/>
              </a:spcAft>
              <a:buNone/>
            </a:pPr>
            <a:r>
              <a:rPr lang="fr" sz="1700"/>
              <a:t>H0:</a:t>
            </a:r>
            <a:r>
              <a:rPr b="1" lang="fr" sz="1700"/>
              <a:t>d'homoscédasticité</a:t>
            </a:r>
            <a:r>
              <a:rPr b="1" lang="fr" sz="1700"/>
              <a:t>: </a:t>
            </a:r>
            <a:endParaRPr b="1" sz="1700"/>
          </a:p>
          <a:p>
            <a:pPr indent="0" lvl="0" marL="0" rtl="0" algn="l">
              <a:spcBef>
                <a:spcPts val="1200"/>
              </a:spcBef>
              <a:spcAft>
                <a:spcPts val="0"/>
              </a:spcAft>
              <a:buNone/>
            </a:pPr>
            <a:r>
              <a:rPr lang="fr" sz="1700"/>
              <a:t>CL : H1: hétéroscédasticité est vérifiée, </a:t>
            </a:r>
            <a:endParaRPr sz="1700"/>
          </a:p>
          <a:p>
            <a:pPr indent="0" lvl="0" marL="0" rtl="0" algn="l">
              <a:spcBef>
                <a:spcPts val="1200"/>
              </a:spcBef>
              <a:spcAft>
                <a:spcPts val="0"/>
              </a:spcAft>
              <a:buNone/>
            </a:pPr>
            <a:r>
              <a:rPr lang="fr" sz="1700"/>
              <a:t>car BP supérieur à 5.22./pvalue=0,5.=invite plus </a:t>
            </a:r>
            <a:endParaRPr sz="1700"/>
          </a:p>
          <a:p>
            <a:pPr indent="0" lvl="0" marL="0" rtl="0" algn="l">
              <a:spcBef>
                <a:spcPts val="1200"/>
              </a:spcBef>
              <a:spcAft>
                <a:spcPts val="0"/>
              </a:spcAft>
              <a:buNone/>
            </a:pPr>
            <a:r>
              <a:rPr lang="fr" sz="1700"/>
              <a:t>dire que ce serait de l’homoscédasticité du coup.   </a:t>
            </a:r>
            <a:endParaRPr sz="1700" u="sng"/>
          </a:p>
          <a:p>
            <a:pPr indent="0" lvl="0" marL="0" rtl="0" algn="l">
              <a:spcBef>
                <a:spcPts val="1200"/>
              </a:spcBef>
              <a:spcAft>
                <a:spcPts val="0"/>
              </a:spcAft>
              <a:buNone/>
            </a:pPr>
            <a:r>
              <a:rPr lang="fr" sz="1700" u="sng"/>
              <a:t>2.Autocorrélation des erreurs : Durbin Watson : </a:t>
            </a:r>
            <a:r>
              <a:rPr lang="fr" sz="1700"/>
              <a:t>plus </a:t>
            </a:r>
            <a:r>
              <a:rPr lang="fr"/>
              <a:t>proche de </a:t>
            </a:r>
            <a:r>
              <a:rPr b="1" lang="fr"/>
              <a:t>2</a:t>
            </a:r>
            <a:r>
              <a:rPr lang="fr"/>
              <a:t>/</a:t>
            </a:r>
            <a:r>
              <a:rPr b="1" lang="fr" u="sng"/>
              <a:t>CL:</a:t>
            </a:r>
            <a:r>
              <a:rPr lang="fr"/>
              <a:t> il y a donc =1 absence d’</a:t>
            </a:r>
            <a:r>
              <a:rPr b="1" lang="fr"/>
              <a:t>autocorrélation</a:t>
            </a:r>
            <a:r>
              <a:rPr lang="fr"/>
              <a:t> des erreurs </a:t>
            </a:r>
            <a:r>
              <a:rPr b="1" lang="fr"/>
              <a:t>claire par </a:t>
            </a:r>
            <a:endParaRPr b="1"/>
          </a:p>
          <a:p>
            <a:pPr indent="0" lvl="0" marL="0" rtl="0" algn="l">
              <a:spcBef>
                <a:spcPts val="1200"/>
              </a:spcBef>
              <a:spcAft>
                <a:spcPts val="1200"/>
              </a:spcAft>
              <a:buNone/>
            </a:pPr>
            <a:r>
              <a:rPr b="1" lang="fr"/>
              <a:t>. </a:t>
            </a:r>
            <a:r>
              <a:rPr lang="fr"/>
              <a:t> </a:t>
            </a:r>
            <a:endParaRPr/>
          </a:p>
        </p:txBody>
      </p:sp>
      <p:pic>
        <p:nvPicPr>
          <p:cNvPr id="284" name="Google Shape;284;p41"/>
          <p:cNvPicPr preferRelativeResize="0"/>
          <p:nvPr/>
        </p:nvPicPr>
        <p:blipFill>
          <a:blip r:embed="rId3">
            <a:alphaModFix/>
          </a:blip>
          <a:stretch>
            <a:fillRect/>
          </a:stretch>
        </p:blipFill>
        <p:spPr>
          <a:xfrm>
            <a:off x="4396575" y="1063048"/>
            <a:ext cx="6805151" cy="1328500"/>
          </a:xfrm>
          <a:prstGeom prst="rect">
            <a:avLst/>
          </a:prstGeom>
          <a:noFill/>
          <a:ln>
            <a:noFill/>
          </a:ln>
        </p:spPr>
      </p:pic>
      <p:pic>
        <p:nvPicPr>
          <p:cNvPr id="285" name="Google Shape;285;p41"/>
          <p:cNvPicPr preferRelativeResize="0"/>
          <p:nvPr/>
        </p:nvPicPr>
        <p:blipFill>
          <a:blip r:embed="rId4">
            <a:alphaModFix/>
          </a:blip>
          <a:stretch>
            <a:fillRect/>
          </a:stretch>
        </p:blipFill>
        <p:spPr>
          <a:xfrm>
            <a:off x="4126450" y="3508403"/>
            <a:ext cx="5828549" cy="1513900"/>
          </a:xfrm>
          <a:prstGeom prst="rect">
            <a:avLst/>
          </a:prstGeom>
          <a:noFill/>
          <a:ln>
            <a:noFill/>
          </a:ln>
        </p:spPr>
      </p:pic>
      <p:pic>
        <p:nvPicPr>
          <p:cNvPr id="286" name="Google Shape;286;p41"/>
          <p:cNvPicPr preferRelativeResize="0"/>
          <p:nvPr/>
        </p:nvPicPr>
        <p:blipFill>
          <a:blip r:embed="rId5">
            <a:alphaModFix/>
          </a:blip>
          <a:stretch>
            <a:fillRect/>
          </a:stretch>
        </p:blipFill>
        <p:spPr>
          <a:xfrm>
            <a:off x="5443925" y="2480450"/>
            <a:ext cx="4114800" cy="121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ctrTitle"/>
          </p:nvPr>
        </p:nvSpPr>
        <p:spPr>
          <a:xfrm>
            <a:off x="226850" y="3768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solidFill>
                  <a:srgbClr val="FF0000"/>
                </a:solidFill>
              </a:rPr>
              <a:t>I.Mot</a:t>
            </a:r>
            <a:r>
              <a:rPr lang="fr" u="sng">
                <a:solidFill>
                  <a:srgbClr val="FF0000"/>
                </a:solidFill>
              </a:rPr>
              <a:t>ivation du sujet </a:t>
            </a:r>
            <a:endParaRPr u="sng">
              <a:solidFill>
                <a:srgbClr val="FF0000"/>
              </a:solidFill>
            </a:endParaRPr>
          </a:p>
        </p:txBody>
      </p:sp>
      <p:sp>
        <p:nvSpPr>
          <p:cNvPr id="80" name="Google Shape;80;p15"/>
          <p:cNvSpPr txBox="1"/>
          <p:nvPr>
            <p:ph idx="1" type="subTitle"/>
          </p:nvPr>
        </p:nvSpPr>
        <p:spPr>
          <a:xfrm>
            <a:off x="412725" y="1052325"/>
            <a:ext cx="6654000" cy="3372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fr" u="sng">
                <a:solidFill>
                  <a:srgbClr val="93C47D"/>
                </a:solidFill>
              </a:rPr>
              <a:t>1.</a:t>
            </a:r>
            <a:r>
              <a:rPr b="1" lang="fr">
                <a:solidFill>
                  <a:srgbClr val="93C47D"/>
                </a:solidFill>
              </a:rPr>
              <a:t>Con</a:t>
            </a:r>
            <a:r>
              <a:rPr b="1" lang="fr" u="sng">
                <a:solidFill>
                  <a:srgbClr val="93C47D"/>
                </a:solidFill>
              </a:rPr>
              <a:t>texte et motivation :</a:t>
            </a:r>
            <a:r>
              <a:rPr lang="fr" u="sng"/>
              <a:t> </a:t>
            </a:r>
            <a:r>
              <a:rPr lang="fr"/>
              <a:t> </a:t>
            </a:r>
            <a:endParaRPr/>
          </a:p>
          <a:p>
            <a:pPr indent="0" lvl="0" marL="457200" rtl="0" algn="l">
              <a:spcBef>
                <a:spcPts val="0"/>
              </a:spcBef>
              <a:spcAft>
                <a:spcPts val="0"/>
              </a:spcAft>
              <a:buNone/>
            </a:pPr>
            <a:r>
              <a:rPr lang="fr" sz="2008" u="sng"/>
              <a:t>Question fondamentale : </a:t>
            </a:r>
            <a:r>
              <a:rPr lang="fr" sz="2008"/>
              <a:t> économie avec notamment le paradoxe d’Easterlin, qui souligne déjà une absence de relation entre</a:t>
            </a:r>
            <a:r>
              <a:rPr b="1" lang="fr" sz="2008"/>
              <a:t> croissance et bonheur. </a:t>
            </a:r>
            <a:endParaRPr b="1" sz="2008"/>
          </a:p>
          <a:p>
            <a:pPr indent="0" lvl="0" marL="457200" rtl="0" algn="l">
              <a:spcBef>
                <a:spcPts val="0"/>
              </a:spcBef>
              <a:spcAft>
                <a:spcPts val="0"/>
              </a:spcAft>
              <a:buNone/>
            </a:pPr>
            <a:r>
              <a:rPr lang="fr" sz="2008"/>
              <a:t>Au contraire : les </a:t>
            </a:r>
            <a:r>
              <a:rPr b="1" lang="fr" sz="2008"/>
              <a:t>études économétriques</a:t>
            </a:r>
            <a:r>
              <a:rPr lang="fr" sz="2008"/>
              <a:t> récentes( </a:t>
            </a:r>
            <a:r>
              <a:rPr b="1" lang="fr" sz="2008">
                <a:solidFill>
                  <a:srgbClr val="0000FF"/>
                </a:solidFill>
              </a:rPr>
              <a:t>Deaton, Willkinson et Pickett</a:t>
            </a:r>
            <a:r>
              <a:rPr lang="fr" sz="2008"/>
              <a:t>)sont en faveur d’une relation significative entre </a:t>
            </a:r>
            <a:r>
              <a:rPr b="1" lang="fr" sz="2008"/>
              <a:t>croissance et bonheur. </a:t>
            </a:r>
            <a:endParaRPr b="1" sz="2008"/>
          </a:p>
          <a:p>
            <a:pPr indent="0" lvl="0" marL="457200" rtl="0" algn="l">
              <a:spcBef>
                <a:spcPts val="0"/>
              </a:spcBef>
              <a:spcAft>
                <a:spcPts val="0"/>
              </a:spcAft>
              <a:buNone/>
            </a:pPr>
            <a:r>
              <a:t/>
            </a:r>
            <a:endParaRPr b="1" sz="2008"/>
          </a:p>
          <a:p>
            <a:pPr indent="0" lvl="0" marL="457200" rtl="0" algn="l">
              <a:spcBef>
                <a:spcPts val="0"/>
              </a:spcBef>
              <a:spcAft>
                <a:spcPts val="0"/>
              </a:spcAft>
              <a:buNone/>
            </a:pPr>
            <a:r>
              <a:rPr b="1" lang="fr" sz="2008"/>
              <a:t>Création d’un nouvel indicateur mixte entre </a:t>
            </a:r>
            <a:r>
              <a:rPr b="1" lang="fr" sz="2008" u="sng"/>
              <a:t>monétaire et bien-être PIB ressenti. </a:t>
            </a:r>
            <a:endParaRPr sz="2008">
              <a:solidFill>
                <a:srgbClr val="444444"/>
              </a:solidFill>
              <a:highlight>
                <a:srgbClr val="FFFFFF"/>
              </a:highlight>
            </a:endParaRPr>
          </a:p>
          <a:p>
            <a:pPr indent="0" lvl="0" marL="0" rtl="0" algn="l">
              <a:spcBef>
                <a:spcPts val="0"/>
              </a:spcBef>
              <a:spcAft>
                <a:spcPts val="0"/>
              </a:spcAft>
              <a:buNone/>
            </a:pPr>
            <a:r>
              <a:t/>
            </a:r>
            <a:endParaRPr/>
          </a:p>
        </p:txBody>
      </p:sp>
      <p:pic>
        <p:nvPicPr>
          <p:cNvPr id="81" name="Google Shape;81;p15"/>
          <p:cNvPicPr preferRelativeResize="0"/>
          <p:nvPr/>
        </p:nvPicPr>
        <p:blipFill>
          <a:blip r:embed="rId3">
            <a:alphaModFix/>
          </a:blip>
          <a:stretch>
            <a:fillRect/>
          </a:stretch>
        </p:blipFill>
        <p:spPr>
          <a:xfrm>
            <a:off x="6251126" y="3478825"/>
            <a:ext cx="2921702" cy="1422325"/>
          </a:xfrm>
          <a:prstGeom prst="rect">
            <a:avLst/>
          </a:prstGeom>
          <a:noFill/>
          <a:ln>
            <a:noFill/>
          </a:ln>
        </p:spPr>
      </p:pic>
      <p:sp>
        <p:nvSpPr>
          <p:cNvPr id="82" name="Google Shape;82;p15"/>
          <p:cNvSpPr txBox="1"/>
          <p:nvPr/>
        </p:nvSpPr>
        <p:spPr>
          <a:xfrm>
            <a:off x="6234425" y="3612175"/>
            <a:ext cx="2832300" cy="76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sz="2008">
              <a:solidFill>
                <a:srgbClr val="444444"/>
              </a:solidFill>
              <a:highlight>
                <a:schemeClr val="lt1"/>
              </a:highlight>
            </a:endParaRPr>
          </a:p>
          <a:p>
            <a:pPr indent="0" lvl="0" marL="457200" rtl="0" algn="l">
              <a:spcBef>
                <a:spcPts val="0"/>
              </a:spcBef>
              <a:spcAft>
                <a:spcPts val="0"/>
              </a:spcAft>
              <a:buClr>
                <a:schemeClr val="dk1"/>
              </a:buClr>
              <a:buSzPts val="1100"/>
              <a:buFont typeface="Arial"/>
              <a:buNone/>
            </a:pPr>
            <a:r>
              <a:rPr lang="fr" sz="1808">
                <a:solidFill>
                  <a:srgbClr val="444444"/>
                </a:solidFill>
                <a:highlight>
                  <a:schemeClr val="lt1"/>
                </a:highlight>
              </a:rPr>
              <a:t>.</a:t>
            </a:r>
            <a:r>
              <a:rPr lang="fr" sz="2008">
                <a:solidFill>
                  <a:srgbClr val="444444"/>
                </a:solidFill>
                <a:highlight>
                  <a:schemeClr val="lt1"/>
                </a:highlight>
              </a:rPr>
              <a:t> </a:t>
            </a:r>
            <a:endParaRPr sz="2008">
              <a:solidFill>
                <a:srgbClr val="444444"/>
              </a:solidFill>
              <a:highlight>
                <a:schemeClr val="lt1"/>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fr"/>
              <a:t>3. Shapiro :certes pvalue faible mais le W dépasse la valeur limite. </a:t>
            </a:r>
            <a:r>
              <a:rPr lang="fr"/>
              <a:t> or H0: normalité. H1:absence de normalité des résidus. </a:t>
            </a:r>
            <a:endParaRPr/>
          </a:p>
          <a:p>
            <a:pPr indent="0" lvl="0" marL="0" rtl="0" algn="l">
              <a:spcBef>
                <a:spcPts val="1200"/>
              </a:spcBef>
              <a:spcAft>
                <a:spcPts val="1200"/>
              </a:spcAft>
              <a:buNone/>
            </a:pPr>
            <a:r>
              <a:rPr lang="fr" u="sng"/>
              <a:t>CL</a:t>
            </a:r>
            <a:r>
              <a:rPr lang="fr"/>
              <a:t>:la p -value invite à une loi normale. //notre modèle respecte donc majoritairement les conditions des MCOs.    </a:t>
            </a:r>
            <a:endParaRPr/>
          </a:p>
        </p:txBody>
      </p:sp>
      <p:pic>
        <p:nvPicPr>
          <p:cNvPr id="292" name="Google Shape;292;p42"/>
          <p:cNvPicPr preferRelativeResize="0"/>
          <p:nvPr/>
        </p:nvPicPr>
        <p:blipFill>
          <a:blip r:embed="rId3">
            <a:alphaModFix/>
          </a:blip>
          <a:stretch>
            <a:fillRect/>
          </a:stretch>
        </p:blipFill>
        <p:spPr>
          <a:xfrm>
            <a:off x="662625" y="942400"/>
            <a:ext cx="5527974" cy="2067600"/>
          </a:xfrm>
          <a:prstGeom prst="rect">
            <a:avLst/>
          </a:prstGeom>
          <a:noFill/>
          <a:ln>
            <a:noFill/>
          </a:ln>
        </p:spPr>
      </p:pic>
      <p:pic>
        <p:nvPicPr>
          <p:cNvPr id="293" name="Google Shape;293;p42"/>
          <p:cNvPicPr preferRelativeResize="0"/>
          <p:nvPr/>
        </p:nvPicPr>
        <p:blipFill>
          <a:blip r:embed="rId4">
            <a:alphaModFix/>
          </a:blip>
          <a:stretch>
            <a:fillRect/>
          </a:stretch>
        </p:blipFill>
        <p:spPr>
          <a:xfrm>
            <a:off x="5232400" y="716650"/>
            <a:ext cx="4500075" cy="1320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solidFill>
                  <a:srgbClr val="FF0000"/>
                </a:solidFill>
              </a:rPr>
              <a:t>IV.</a:t>
            </a:r>
            <a:r>
              <a:rPr b="1" lang="fr" u="sng">
                <a:solidFill>
                  <a:srgbClr val="FF0000"/>
                </a:solidFill>
              </a:rPr>
              <a:t>Conclusion et limites de l’Analyse</a:t>
            </a:r>
            <a:endParaRPr b="1" u="sng">
              <a:solidFill>
                <a:srgbClr val="FF0000"/>
              </a:solidFill>
            </a:endParaRPr>
          </a:p>
        </p:txBody>
      </p:sp>
      <p:sp>
        <p:nvSpPr>
          <p:cNvPr id="299" name="Google Shape;299;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sz="1871">
                <a:solidFill>
                  <a:srgbClr val="A2C4C9"/>
                </a:solidFill>
              </a:rPr>
              <a:t>I.</a:t>
            </a:r>
            <a:r>
              <a:rPr b="1" lang="fr" sz="1871" u="sng">
                <a:solidFill>
                  <a:srgbClr val="A2C4C9"/>
                </a:solidFill>
              </a:rPr>
              <a:t>Choix des variables.</a:t>
            </a:r>
            <a:r>
              <a:rPr b="1" lang="fr" sz="1871" u="sng">
                <a:solidFill>
                  <a:srgbClr val="00FF00"/>
                </a:solidFill>
              </a:rPr>
              <a:t> </a:t>
            </a:r>
            <a:endParaRPr b="1" sz="1871" u="sng">
              <a:solidFill>
                <a:srgbClr val="00FF00"/>
              </a:solidFill>
            </a:endParaRPr>
          </a:p>
          <a:p>
            <a:pPr indent="0" lvl="0" marL="0" rtl="0" algn="l">
              <a:spcBef>
                <a:spcPts val="1200"/>
              </a:spcBef>
              <a:spcAft>
                <a:spcPts val="0"/>
              </a:spcAft>
              <a:buNone/>
            </a:pPr>
            <a:r>
              <a:rPr lang="fr" sz="1871"/>
              <a:t>On pourrait remettre en question le choix</a:t>
            </a:r>
            <a:r>
              <a:rPr b="1" lang="fr" sz="1871"/>
              <a:t> des variables </a:t>
            </a:r>
            <a:r>
              <a:rPr lang="fr" sz="1871"/>
              <a:t>tels le</a:t>
            </a:r>
            <a:r>
              <a:rPr b="1" lang="fr" sz="1871"/>
              <a:t> bonheur notamment émotionnel :</a:t>
            </a:r>
            <a:endParaRPr b="1" sz="1871"/>
          </a:p>
          <a:p>
            <a:pPr indent="0" lvl="0" marL="0" rtl="0" algn="l">
              <a:spcBef>
                <a:spcPts val="1200"/>
              </a:spcBef>
              <a:spcAft>
                <a:spcPts val="0"/>
              </a:spcAft>
              <a:buNone/>
            </a:pPr>
            <a:r>
              <a:rPr lang="fr" sz="1671"/>
              <a:t>=1.Une variable émotionnelle</a:t>
            </a:r>
            <a:r>
              <a:rPr b="1" lang="fr" sz="1671" u="sng"/>
              <a:t>.</a:t>
            </a:r>
            <a:r>
              <a:rPr lang="fr" sz="1671">
                <a:solidFill>
                  <a:srgbClr val="333333"/>
                </a:solidFill>
              </a:rPr>
              <a:t>Gallup world Hapiness forum 2018.  </a:t>
            </a:r>
            <a:r>
              <a:rPr lang="fr" sz="2116">
                <a:solidFill>
                  <a:srgbClr val="333333"/>
                </a:solidFill>
              </a:rPr>
              <a:t>:</a:t>
            </a:r>
            <a:endParaRPr sz="3465">
              <a:solidFill>
                <a:srgbClr val="333333"/>
              </a:solidFill>
            </a:endParaRPr>
          </a:p>
          <a:p>
            <a:pPr indent="0" lvl="0" marL="0" rtl="0" algn="l">
              <a:spcBef>
                <a:spcPts val="1200"/>
              </a:spcBef>
              <a:spcAft>
                <a:spcPts val="0"/>
              </a:spcAft>
              <a:buClr>
                <a:schemeClr val="dk1"/>
              </a:buClr>
              <a:buSzPts val="1100"/>
              <a:buFont typeface="Arial"/>
              <a:buNone/>
            </a:pPr>
            <a:r>
              <a:t/>
            </a:r>
            <a:endParaRPr b="1" u="sng"/>
          </a:p>
          <a:p>
            <a:pPr indent="0" lvl="0" marL="0" rtl="0" algn="l">
              <a:spcBef>
                <a:spcPts val="1200"/>
              </a:spcBef>
              <a:spcAft>
                <a:spcPts val="0"/>
              </a:spcAft>
              <a:buNone/>
            </a:pPr>
            <a:r>
              <a:t/>
            </a:r>
            <a:endParaRPr b="1" u="sng"/>
          </a:p>
          <a:p>
            <a:pPr indent="0" lvl="0" marL="0" rtl="0" algn="l">
              <a:spcBef>
                <a:spcPts val="1200"/>
              </a:spcBef>
              <a:spcAft>
                <a:spcPts val="1200"/>
              </a:spcAft>
              <a:buNone/>
            </a:pPr>
            <a:r>
              <a:t/>
            </a:r>
            <a:endParaRPr b="1" u="sng"/>
          </a:p>
        </p:txBody>
      </p:sp>
      <p:sp>
        <p:nvSpPr>
          <p:cNvPr id="300" name="Google Shape;300;p43"/>
          <p:cNvSpPr txBox="1"/>
          <p:nvPr/>
        </p:nvSpPr>
        <p:spPr>
          <a:xfrm>
            <a:off x="0" y="0"/>
            <a:ext cx="9144000" cy="28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650">
              <a:solidFill>
                <a:schemeClr val="dk1"/>
              </a:solidFill>
              <a:highlight>
                <a:srgbClr val="FFFFFF"/>
              </a:highlight>
            </a:endParaRPr>
          </a:p>
        </p:txBody>
      </p:sp>
      <p:sp>
        <p:nvSpPr>
          <p:cNvPr id="301" name="Google Shape;301;p43"/>
          <p:cNvSpPr txBox="1"/>
          <p:nvPr/>
        </p:nvSpPr>
        <p:spPr>
          <a:xfrm>
            <a:off x="537375" y="2719225"/>
            <a:ext cx="75315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rPr>
              <a:t>Liberté et </a:t>
            </a:r>
            <a:r>
              <a:rPr lang="fr" sz="1800">
                <a:solidFill>
                  <a:schemeClr val="dk2"/>
                </a:solidFill>
              </a:rPr>
              <a:t>générosité</a:t>
            </a:r>
            <a:r>
              <a:rPr b="1" lang="fr" sz="1800">
                <a:solidFill>
                  <a:schemeClr val="dk2"/>
                </a:solidFill>
              </a:rPr>
              <a:t>=</a:t>
            </a:r>
            <a:r>
              <a:rPr lang="fr" sz="1800">
                <a:solidFill>
                  <a:schemeClr val="dk2"/>
                </a:solidFill>
              </a:rPr>
              <a:t>sont les variables</a:t>
            </a:r>
            <a:r>
              <a:rPr b="1" lang="fr" sz="1800">
                <a:solidFill>
                  <a:schemeClr val="dk2"/>
                </a:solidFill>
              </a:rPr>
              <a:t> principales qui vont donc </a:t>
            </a:r>
            <a:r>
              <a:rPr lang="fr" sz="1800">
                <a:solidFill>
                  <a:schemeClr val="dk2"/>
                </a:solidFill>
              </a:rPr>
              <a:t>être facteur de ce</a:t>
            </a:r>
            <a:r>
              <a:rPr b="1" lang="fr" sz="1800">
                <a:solidFill>
                  <a:schemeClr val="dk2"/>
                </a:solidFill>
              </a:rPr>
              <a:t> </a:t>
            </a:r>
            <a:r>
              <a:rPr lang="fr" sz="1800">
                <a:solidFill>
                  <a:schemeClr val="dk2"/>
                </a:solidFill>
              </a:rPr>
              <a:t>bien-être émotionnel.</a:t>
            </a:r>
            <a:r>
              <a:rPr b="1" lang="fr" sz="1800">
                <a:solidFill>
                  <a:schemeClr val="dk2"/>
                </a:solidFill>
              </a:rPr>
              <a:t> </a:t>
            </a:r>
            <a:endParaRPr b="1"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93C47D"/>
                </a:solidFill>
              </a:rPr>
              <a:t>2.</a:t>
            </a:r>
            <a:r>
              <a:rPr lang="fr" u="sng">
                <a:solidFill>
                  <a:srgbClr val="93C47D"/>
                </a:solidFill>
              </a:rPr>
              <a:t>Raison des limites du modèle : </a:t>
            </a:r>
            <a:r>
              <a:rPr lang="fr" u="sng">
                <a:solidFill>
                  <a:srgbClr val="93C47D"/>
                </a:solidFill>
              </a:rPr>
              <a:t> </a:t>
            </a:r>
            <a:r>
              <a:rPr b="1" lang="fr" u="sng">
                <a:solidFill>
                  <a:srgbClr val="93C47D"/>
                </a:solidFill>
              </a:rPr>
              <a:t>causalité inverse</a:t>
            </a:r>
            <a:r>
              <a:rPr lang="fr" u="sng">
                <a:solidFill>
                  <a:srgbClr val="93C47D"/>
                </a:solidFill>
              </a:rPr>
              <a:t> </a:t>
            </a:r>
            <a:endParaRPr u="sng">
              <a:solidFill>
                <a:srgbClr val="93C47D"/>
              </a:solidFill>
            </a:endParaRPr>
          </a:p>
        </p:txBody>
      </p:sp>
      <p:sp>
        <p:nvSpPr>
          <p:cNvPr id="307" name="Google Shape;307;p44"/>
          <p:cNvSpPr txBox="1"/>
          <p:nvPr>
            <p:ph idx="1" type="body"/>
          </p:nvPr>
        </p:nvSpPr>
        <p:spPr>
          <a:xfrm>
            <a:off x="243000" y="990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-cela signifie notamment q</a:t>
            </a:r>
            <a:r>
              <a:rPr b="1" lang="fr"/>
              <a:t>ue le bonheur cause PIB</a:t>
            </a:r>
            <a:endParaRPr b="1"/>
          </a:p>
          <a:p>
            <a:pPr indent="0" lvl="0" marL="0" rtl="0" algn="l">
              <a:spcBef>
                <a:spcPts val="1200"/>
              </a:spcBef>
              <a:spcAft>
                <a:spcPts val="0"/>
              </a:spcAft>
              <a:buNone/>
            </a:pPr>
            <a:r>
              <a:rPr lang="fr"/>
              <a:t>-Le PIB va causer aussi plus de bonheur.  . </a:t>
            </a:r>
            <a:endParaRPr/>
          </a:p>
          <a:p>
            <a:pPr indent="0" lvl="0" marL="0" rtl="0" algn="l">
              <a:spcBef>
                <a:spcPts val="1200"/>
              </a:spcBef>
              <a:spcAft>
                <a:spcPts val="0"/>
              </a:spcAft>
              <a:buNone/>
            </a:pPr>
            <a:r>
              <a:rPr lang="fr" u="sng"/>
              <a:t>Cela vient d’où </a:t>
            </a:r>
            <a:r>
              <a:rPr lang="fr"/>
              <a:t> ? : cela vient notamment que le bonheur peut également améliorer la </a:t>
            </a:r>
            <a:r>
              <a:rPr b="1" lang="fr"/>
              <a:t>productivité </a:t>
            </a:r>
            <a:r>
              <a:rPr lang="fr"/>
              <a:t>de l’économie, grâce au capital psychologique. </a:t>
            </a:r>
            <a:endParaRPr/>
          </a:p>
          <a:p>
            <a:pPr indent="0" lvl="0" marL="0" rtl="0" algn="l">
              <a:spcBef>
                <a:spcPts val="1200"/>
              </a:spcBef>
              <a:spcAft>
                <a:spcPts val="0"/>
              </a:spcAft>
              <a:buNone/>
            </a:pPr>
            <a:r>
              <a:rPr lang="fr"/>
              <a:t>David Vellut : un collaborateur  heureux est 22% plus performant qu’un </a:t>
            </a:r>
            <a:r>
              <a:rPr lang="fr"/>
              <a:t>collaborateur</a:t>
            </a:r>
            <a:r>
              <a:rPr lang="fr"/>
              <a:t> qui ne serait pas heureux. </a:t>
            </a:r>
            <a:endParaRPr/>
          </a:p>
          <a:p>
            <a:pPr indent="0" lvl="0" marL="0" rtl="0" algn="l">
              <a:spcBef>
                <a:spcPts val="1200"/>
              </a:spcBef>
              <a:spcAft>
                <a:spcPts val="1200"/>
              </a:spcAft>
              <a:buNone/>
            </a:pPr>
            <a:r>
              <a:t/>
            </a:r>
            <a:endParaRPr/>
          </a:p>
        </p:txBody>
      </p:sp>
      <p:pic>
        <p:nvPicPr>
          <p:cNvPr id="308" name="Google Shape;308;p44"/>
          <p:cNvPicPr preferRelativeResize="0"/>
          <p:nvPr/>
        </p:nvPicPr>
        <p:blipFill>
          <a:blip r:embed="rId3">
            <a:alphaModFix/>
          </a:blip>
          <a:stretch>
            <a:fillRect/>
          </a:stretch>
        </p:blipFill>
        <p:spPr>
          <a:xfrm>
            <a:off x="4553600" y="3357476"/>
            <a:ext cx="3455024" cy="1620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5"/>
          <p:cNvPicPr preferRelativeResize="0"/>
          <p:nvPr/>
        </p:nvPicPr>
        <p:blipFill>
          <a:blip r:embed="rId3">
            <a:alphaModFix/>
          </a:blip>
          <a:stretch>
            <a:fillRect/>
          </a:stretch>
        </p:blipFill>
        <p:spPr>
          <a:xfrm>
            <a:off x="128577" y="500650"/>
            <a:ext cx="6336197" cy="5143501"/>
          </a:xfrm>
          <a:prstGeom prst="rect">
            <a:avLst/>
          </a:prstGeom>
          <a:noFill/>
          <a:ln>
            <a:noFill/>
          </a:ln>
        </p:spPr>
      </p:pic>
      <p:sp>
        <p:nvSpPr>
          <p:cNvPr id="315" name="Google Shape;315;p45"/>
          <p:cNvSpPr txBox="1"/>
          <p:nvPr/>
        </p:nvSpPr>
        <p:spPr>
          <a:xfrm>
            <a:off x="1725275" y="4808150"/>
            <a:ext cx="51072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dk2"/>
                </a:solidFill>
                <a:latin typeface="Open Sans"/>
                <a:ea typeface="Open Sans"/>
                <a:cs typeface="Open Sans"/>
                <a:sym typeface="Open Sans"/>
              </a:rPr>
              <a:t>Source: </a:t>
            </a:r>
            <a:r>
              <a:rPr lang="fr" sz="1800">
                <a:solidFill>
                  <a:schemeClr val="dk2"/>
                </a:solidFill>
                <a:latin typeface="Open Sans"/>
                <a:ea typeface="Open Sans"/>
                <a:cs typeface="Open Sans"/>
                <a:sym typeface="Open Sans"/>
              </a:rPr>
              <a:t>Happiness world forum. </a:t>
            </a:r>
            <a:endParaRPr sz="1800">
              <a:solidFill>
                <a:schemeClr val="dk2"/>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2920" u="sng">
                <a:solidFill>
                  <a:srgbClr val="FF0000"/>
                </a:solidFill>
              </a:rPr>
              <a:t>IV.Conclusion</a:t>
            </a:r>
            <a:endParaRPr b="1" sz="2920" u="sng">
              <a:solidFill>
                <a:srgbClr val="FF0000"/>
              </a:solidFill>
            </a:endParaRPr>
          </a:p>
        </p:txBody>
      </p:sp>
      <p:sp>
        <p:nvSpPr>
          <p:cNvPr id="321" name="Google Shape;321;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fr" sz="1419" u="sng"/>
              <a:t>Au niveau des coefficients : </a:t>
            </a:r>
            <a:r>
              <a:rPr lang="fr" sz="1419"/>
              <a:t>-</a:t>
            </a:r>
            <a:r>
              <a:rPr lang="fr" sz="1419"/>
              <a:t>croissance</a:t>
            </a:r>
            <a:r>
              <a:rPr lang="fr" sz="1419"/>
              <a:t> qui joue un rôle mineur. </a:t>
            </a:r>
            <a:endParaRPr sz="1419"/>
          </a:p>
          <a:p>
            <a:pPr indent="0" lvl="0" marL="0" rtl="0" algn="l">
              <a:lnSpc>
                <a:spcPct val="95000"/>
              </a:lnSpc>
              <a:spcBef>
                <a:spcPts val="1200"/>
              </a:spcBef>
              <a:spcAft>
                <a:spcPts val="0"/>
              </a:spcAft>
              <a:buSzPts val="275"/>
              <a:buNone/>
            </a:pPr>
            <a:r>
              <a:rPr lang="fr" sz="1419"/>
              <a:t>-</a:t>
            </a:r>
            <a:r>
              <a:rPr lang="fr" sz="1419"/>
              <a:t>.Au contraire, la liberté et l’espérance de vie semble être des facteurs plus importants du bonheur .</a:t>
            </a:r>
            <a:endParaRPr sz="1419"/>
          </a:p>
          <a:p>
            <a:pPr indent="0" lvl="0" marL="0" rtl="0" algn="l">
              <a:lnSpc>
                <a:spcPct val="95000"/>
              </a:lnSpc>
              <a:spcBef>
                <a:spcPts val="1200"/>
              </a:spcBef>
              <a:spcAft>
                <a:spcPts val="0"/>
              </a:spcAft>
              <a:buSzPts val="275"/>
              <a:buNone/>
            </a:pPr>
            <a:r>
              <a:rPr lang="fr" sz="1419" u="sng"/>
              <a:t>Réponse à la problématique : </a:t>
            </a:r>
            <a:endParaRPr sz="1419"/>
          </a:p>
          <a:p>
            <a:pPr indent="0" lvl="0" marL="0" rtl="0" algn="l">
              <a:lnSpc>
                <a:spcPct val="95000"/>
              </a:lnSpc>
              <a:spcBef>
                <a:spcPts val="1200"/>
              </a:spcBef>
              <a:spcAft>
                <a:spcPts val="0"/>
              </a:spcAft>
              <a:buSzPts val="275"/>
              <a:buNone/>
            </a:pPr>
            <a:r>
              <a:rPr lang="fr" sz="1419" u="sng"/>
              <a:t>Choix du modèle le plus précis : </a:t>
            </a:r>
            <a:r>
              <a:rPr lang="fr" sz="1419"/>
              <a:t>Ensuite, le </a:t>
            </a:r>
            <a:r>
              <a:rPr b="1" lang="fr" sz="1419"/>
              <a:t>premier </a:t>
            </a:r>
            <a:r>
              <a:rPr lang="fr" sz="1419"/>
              <a:t>modèle semble être de bonne qualité à 1ere vue.Pourtant les hypothèses des MCO ne semblent pas réellement vérifiée, toutefois leurs vérifications semblent proches des attentes. </a:t>
            </a:r>
            <a:endParaRPr sz="1419"/>
          </a:p>
          <a:p>
            <a:pPr indent="0" lvl="0" marL="0" rtl="0" algn="l">
              <a:lnSpc>
                <a:spcPct val="95000"/>
              </a:lnSpc>
              <a:spcBef>
                <a:spcPts val="1200"/>
              </a:spcBef>
              <a:spcAft>
                <a:spcPts val="0"/>
              </a:spcAft>
              <a:buSzPts val="275"/>
              <a:buNone/>
            </a:pPr>
            <a:r>
              <a:rPr lang="fr" sz="1419"/>
              <a:t>Le </a:t>
            </a:r>
            <a:r>
              <a:rPr b="1" lang="fr" sz="1419"/>
              <a:t>second modèle </a:t>
            </a:r>
            <a:r>
              <a:rPr lang="fr" sz="1419"/>
              <a:t>semble </a:t>
            </a:r>
            <a:r>
              <a:rPr b="1" lang="fr" sz="1419"/>
              <a:t>modéliser </a:t>
            </a:r>
            <a:r>
              <a:rPr lang="fr" sz="1419"/>
              <a:t>de façon </a:t>
            </a:r>
            <a:r>
              <a:rPr b="1" lang="fr" sz="1419"/>
              <a:t>plus précise </a:t>
            </a:r>
            <a:r>
              <a:rPr lang="fr" sz="1419"/>
              <a:t>les facteurs du bonheur,   en respectant  la majorité  des  critères des MCOs.En effet, elle corrige les effets fixes.  Par conséquent, elle retrace bien l’effet </a:t>
            </a:r>
            <a:r>
              <a:rPr b="1" lang="fr" sz="1419"/>
              <a:t>causal </a:t>
            </a:r>
            <a:r>
              <a:rPr lang="fr" sz="1419"/>
              <a:t>qui est possible. </a:t>
            </a:r>
            <a:endParaRPr sz="1419"/>
          </a:p>
          <a:p>
            <a:pPr indent="0" lvl="0" marL="0" rtl="0" algn="l">
              <a:lnSpc>
                <a:spcPct val="95000"/>
              </a:lnSpc>
              <a:spcBef>
                <a:spcPts val="1200"/>
              </a:spcBef>
              <a:spcAft>
                <a:spcPts val="1200"/>
              </a:spcAft>
              <a:buSzPts val="275"/>
              <a:buNone/>
            </a:pPr>
            <a:r>
              <a:t/>
            </a:r>
            <a:endParaRPr sz="45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2.</a:t>
            </a:r>
            <a:r>
              <a:rPr lang="fr" u="sng"/>
              <a:t>Ouverture : </a:t>
            </a:r>
            <a:endParaRPr u="sng"/>
          </a:p>
        </p:txBody>
      </p:sp>
      <p:sp>
        <p:nvSpPr>
          <p:cNvPr id="327" name="Google Shape;327;p47"/>
          <p:cNvSpPr txBox="1"/>
          <p:nvPr>
            <p:ph idx="1" type="body"/>
          </p:nvPr>
        </p:nvSpPr>
        <p:spPr>
          <a:xfrm>
            <a:off x="105625" y="1532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1.-tester une régression avec données de panel.Prendre une base de données avec plus d’année et faire une régression within ou une double différence. </a:t>
            </a:r>
            <a:endParaRPr/>
          </a:p>
          <a:p>
            <a:pPr indent="0" lvl="0" marL="0" rtl="0" algn="l">
              <a:spcBef>
                <a:spcPts val="1200"/>
              </a:spcBef>
              <a:spcAft>
                <a:spcPts val="0"/>
              </a:spcAft>
              <a:buNone/>
            </a:pPr>
            <a:r>
              <a:rPr lang="fr"/>
              <a:t>2.-Avoir des variables plus précises que </a:t>
            </a:r>
            <a:r>
              <a:rPr b="1" lang="fr"/>
              <a:t>l’espérance de vie</a:t>
            </a:r>
            <a:r>
              <a:rPr lang="fr"/>
              <a:t> comme une variable de santé qui prend en compte l’offre de soin autant que l’espérance de vie.//Pour le</a:t>
            </a:r>
            <a:r>
              <a:rPr b="1" lang="fr"/>
              <a:t> bonheur : </a:t>
            </a:r>
            <a:r>
              <a:rPr lang="fr"/>
              <a:t>trouver un indicateur qui prend plus les émotions des individus. ex:recenser les </a:t>
            </a:r>
            <a:r>
              <a:rPr lang="fr"/>
              <a:t>sentiments</a:t>
            </a:r>
            <a:r>
              <a:rPr lang="fr"/>
              <a:t> sur Twitter. </a:t>
            </a:r>
            <a:endParaRPr/>
          </a:p>
          <a:p>
            <a:pPr indent="0" lvl="0" marL="0" rtl="0" algn="l">
              <a:spcBef>
                <a:spcPts val="1200"/>
              </a:spcBef>
              <a:spcAft>
                <a:spcPts val="1200"/>
              </a:spcAft>
              <a:buNone/>
            </a:pPr>
            <a:r>
              <a:rPr lang="fr"/>
              <a:t>4. Y :Pour le PIB : Tenter de remplacer le PIB par l’IDH.Absence de prise en compte du facteur de la génétique.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ctrTitle"/>
          </p:nvPr>
        </p:nvSpPr>
        <p:spPr>
          <a:xfrm>
            <a:off x="489475" y="308225"/>
            <a:ext cx="85206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fr" sz="3880">
                <a:solidFill>
                  <a:srgbClr val="6AA84F"/>
                </a:solidFill>
              </a:rPr>
              <a:t>2</a:t>
            </a:r>
            <a:r>
              <a:rPr lang="fr" sz="3880">
                <a:solidFill>
                  <a:srgbClr val="6AA84F"/>
                </a:solidFill>
              </a:rPr>
              <a:t>.</a:t>
            </a:r>
            <a:r>
              <a:rPr lang="fr" sz="3880" u="sng">
                <a:solidFill>
                  <a:srgbClr val="6AA84F"/>
                </a:solidFill>
              </a:rPr>
              <a:t>P</a:t>
            </a:r>
            <a:r>
              <a:rPr lang="fr" sz="3880" u="sng">
                <a:solidFill>
                  <a:srgbClr val="6AA84F"/>
                </a:solidFill>
              </a:rPr>
              <a:t>roblématique élargie. </a:t>
            </a:r>
            <a:endParaRPr sz="3880" u="sng">
              <a:solidFill>
                <a:srgbClr val="6AA84F"/>
              </a:solidFill>
            </a:endParaRPr>
          </a:p>
        </p:txBody>
      </p:sp>
      <p:sp>
        <p:nvSpPr>
          <p:cNvPr id="88" name="Google Shape;88;p16"/>
          <p:cNvSpPr txBox="1"/>
          <p:nvPr>
            <p:ph idx="1" type="subTitle"/>
          </p:nvPr>
        </p:nvSpPr>
        <p:spPr>
          <a:xfrm>
            <a:off x="344025" y="1123250"/>
            <a:ext cx="8520600" cy="2176200"/>
          </a:xfrm>
          <a:prstGeom prst="rect">
            <a:avLst/>
          </a:prstGeom>
        </p:spPr>
        <p:txBody>
          <a:bodyPr anchorCtr="0" anchor="t" bIns="91425" lIns="91425" spcFirstLastPara="1" rIns="91425" wrap="square" tIns="91425">
            <a:noAutofit/>
          </a:bodyPr>
          <a:lstStyle/>
          <a:p>
            <a:pPr indent="0" lvl="0" marL="457200" rtl="0" algn="l">
              <a:lnSpc>
                <a:spcPct val="80000"/>
              </a:lnSpc>
              <a:spcBef>
                <a:spcPts val="0"/>
              </a:spcBef>
              <a:spcAft>
                <a:spcPts val="0"/>
              </a:spcAft>
              <a:buSzPts val="688"/>
              <a:buNone/>
            </a:pPr>
            <a:r>
              <a:rPr b="1" lang="fr" sz="1755">
                <a:solidFill>
                  <a:srgbClr val="444444"/>
                </a:solidFill>
                <a:highlight>
                  <a:srgbClr val="FFFFFF"/>
                </a:highlight>
              </a:rPr>
              <a:t>Pertinence</a:t>
            </a:r>
            <a:r>
              <a:rPr b="1" lang="fr" sz="1755">
                <a:solidFill>
                  <a:srgbClr val="444444"/>
                </a:solidFill>
                <a:highlight>
                  <a:srgbClr val="FFFFFF"/>
                </a:highlight>
              </a:rPr>
              <a:t> de l’indicateur au niveau macro. </a:t>
            </a:r>
            <a:endParaRPr b="1" sz="1755">
              <a:solidFill>
                <a:srgbClr val="444444"/>
              </a:solidFill>
              <a:highlight>
                <a:srgbClr val="FFFFFF"/>
              </a:highlight>
            </a:endParaRPr>
          </a:p>
          <a:p>
            <a:pPr indent="0" lvl="0" marL="457200" rtl="0" algn="l">
              <a:lnSpc>
                <a:spcPct val="80000"/>
              </a:lnSpc>
              <a:spcBef>
                <a:spcPts val="0"/>
              </a:spcBef>
              <a:spcAft>
                <a:spcPts val="0"/>
              </a:spcAft>
              <a:buSzPts val="688"/>
              <a:buNone/>
            </a:pPr>
            <a:r>
              <a:t/>
            </a:r>
            <a:endParaRPr b="1" sz="1755">
              <a:solidFill>
                <a:srgbClr val="444444"/>
              </a:solidFill>
              <a:highlight>
                <a:srgbClr val="FFFFFF"/>
              </a:highlight>
            </a:endParaRPr>
          </a:p>
          <a:p>
            <a:pPr indent="0" lvl="0" marL="457200" rtl="0" algn="l">
              <a:lnSpc>
                <a:spcPct val="80000"/>
              </a:lnSpc>
              <a:spcBef>
                <a:spcPts val="0"/>
              </a:spcBef>
              <a:spcAft>
                <a:spcPts val="0"/>
              </a:spcAft>
              <a:buSzPts val="688"/>
              <a:buNone/>
            </a:pPr>
            <a:r>
              <a:rPr b="1" lang="fr" sz="1755" u="sng">
                <a:solidFill>
                  <a:srgbClr val="444444"/>
                </a:solidFill>
                <a:highlight>
                  <a:srgbClr val="FFFFFF"/>
                </a:highlight>
              </a:rPr>
              <a:t>Une opposition fondamentale</a:t>
            </a:r>
            <a:r>
              <a:rPr b="1" lang="fr" sz="1755">
                <a:solidFill>
                  <a:srgbClr val="444444"/>
                </a:solidFill>
                <a:highlight>
                  <a:srgbClr val="FFFFFF"/>
                </a:highlight>
              </a:rPr>
              <a:t> </a:t>
            </a:r>
            <a:r>
              <a:rPr lang="fr" sz="1755">
                <a:solidFill>
                  <a:srgbClr val="444444"/>
                </a:solidFill>
                <a:highlight>
                  <a:srgbClr val="FFFFFF"/>
                </a:highlight>
              </a:rPr>
              <a:t> en économie du développement : </a:t>
            </a:r>
            <a:endParaRPr sz="1755">
              <a:solidFill>
                <a:srgbClr val="444444"/>
              </a:solidFill>
              <a:highlight>
                <a:srgbClr val="FFFFFF"/>
              </a:highlight>
            </a:endParaRPr>
          </a:p>
          <a:p>
            <a:pPr indent="0" lvl="0" marL="457200" rtl="0" algn="l">
              <a:lnSpc>
                <a:spcPct val="80000"/>
              </a:lnSpc>
              <a:spcBef>
                <a:spcPts val="0"/>
              </a:spcBef>
              <a:spcAft>
                <a:spcPts val="0"/>
              </a:spcAft>
              <a:buSzPts val="688"/>
              <a:buNone/>
            </a:pPr>
            <a:r>
              <a:t/>
            </a:r>
            <a:endParaRPr sz="1755">
              <a:solidFill>
                <a:srgbClr val="444444"/>
              </a:solidFill>
              <a:highlight>
                <a:srgbClr val="FFFFFF"/>
              </a:highlight>
            </a:endParaRPr>
          </a:p>
          <a:p>
            <a:pPr indent="0" lvl="0" marL="457200" rtl="0" algn="l">
              <a:lnSpc>
                <a:spcPct val="80000"/>
              </a:lnSpc>
              <a:spcBef>
                <a:spcPts val="0"/>
              </a:spcBef>
              <a:spcAft>
                <a:spcPts val="0"/>
              </a:spcAft>
              <a:buSzPts val="688"/>
              <a:buNone/>
            </a:pPr>
            <a:r>
              <a:rPr lang="fr" sz="1755">
                <a:solidFill>
                  <a:srgbClr val="444444"/>
                </a:solidFill>
                <a:highlight>
                  <a:srgbClr val="FFFFFF"/>
                </a:highlight>
              </a:rPr>
              <a:t>1.Marginaliste : </a:t>
            </a:r>
            <a:r>
              <a:rPr b="1" lang="fr" sz="1755">
                <a:solidFill>
                  <a:srgbClr val="444444"/>
                </a:solidFill>
                <a:highlight>
                  <a:srgbClr val="FFFFFF"/>
                </a:highlight>
              </a:rPr>
              <a:t>une augmentation de valeur ajoutée</a:t>
            </a:r>
            <a:r>
              <a:rPr lang="fr" sz="1755">
                <a:solidFill>
                  <a:srgbClr val="444444"/>
                </a:solidFill>
                <a:highlight>
                  <a:srgbClr val="FFFFFF"/>
                </a:highlight>
              </a:rPr>
              <a:t> est censé </a:t>
            </a:r>
            <a:r>
              <a:rPr b="1" lang="fr" sz="1755">
                <a:solidFill>
                  <a:srgbClr val="444444"/>
                </a:solidFill>
                <a:highlight>
                  <a:srgbClr val="FFFFFF"/>
                </a:highlight>
              </a:rPr>
              <a:t>causer</a:t>
            </a:r>
            <a:r>
              <a:rPr b="1" lang="fr" sz="1755">
                <a:solidFill>
                  <a:srgbClr val="444444"/>
                </a:solidFill>
                <a:highlight>
                  <a:srgbClr val="FFFFFF"/>
                </a:highlight>
              </a:rPr>
              <a:t> </a:t>
            </a:r>
            <a:r>
              <a:rPr lang="fr" sz="1755">
                <a:solidFill>
                  <a:srgbClr val="444444"/>
                </a:solidFill>
                <a:highlight>
                  <a:srgbClr val="FFFFFF"/>
                </a:highlight>
              </a:rPr>
              <a:t>une augmentation</a:t>
            </a:r>
            <a:r>
              <a:rPr b="1" lang="fr" sz="1755">
                <a:solidFill>
                  <a:srgbClr val="444444"/>
                </a:solidFill>
                <a:highlight>
                  <a:srgbClr val="FFFFFF"/>
                </a:highlight>
              </a:rPr>
              <a:t> de bonheur. </a:t>
            </a:r>
            <a:r>
              <a:rPr lang="fr" sz="1755">
                <a:solidFill>
                  <a:srgbClr val="444444"/>
                </a:solidFill>
                <a:highlight>
                  <a:srgbClr val="FFFFFF"/>
                </a:highlight>
              </a:rPr>
              <a:t> </a:t>
            </a:r>
            <a:endParaRPr sz="1755">
              <a:solidFill>
                <a:srgbClr val="444444"/>
              </a:solidFill>
              <a:highlight>
                <a:srgbClr val="FFFFFF"/>
              </a:highlight>
            </a:endParaRPr>
          </a:p>
          <a:p>
            <a:pPr indent="0" lvl="0" marL="457200" rtl="0" algn="l">
              <a:lnSpc>
                <a:spcPct val="80000"/>
              </a:lnSpc>
              <a:spcBef>
                <a:spcPts val="0"/>
              </a:spcBef>
              <a:spcAft>
                <a:spcPts val="0"/>
              </a:spcAft>
              <a:buSzPts val="688"/>
              <a:buNone/>
            </a:pPr>
            <a:r>
              <a:rPr lang="fr" sz="1755">
                <a:solidFill>
                  <a:srgbClr val="444444"/>
                </a:solidFill>
                <a:highlight>
                  <a:srgbClr val="FFFFFF"/>
                </a:highlight>
              </a:rPr>
              <a:t>2. </a:t>
            </a:r>
            <a:r>
              <a:rPr b="1" lang="fr" sz="1755">
                <a:solidFill>
                  <a:srgbClr val="444444"/>
                </a:solidFill>
                <a:highlight>
                  <a:srgbClr val="FFFFFF"/>
                </a:highlight>
              </a:rPr>
              <a:t>SEN : </a:t>
            </a:r>
            <a:r>
              <a:rPr lang="fr" sz="1755">
                <a:solidFill>
                  <a:srgbClr val="444444"/>
                </a:solidFill>
                <a:highlight>
                  <a:srgbClr val="FFFFFF"/>
                </a:highlight>
              </a:rPr>
              <a:t>une augmentation de valeur ajoutée ne suffit pas pour augmenter la satisfaction de la vie, mais au contraire d’autres variables tels que le </a:t>
            </a:r>
            <a:r>
              <a:rPr b="1" lang="fr" sz="1755">
                <a:solidFill>
                  <a:srgbClr val="444444"/>
                </a:solidFill>
                <a:highlight>
                  <a:srgbClr val="FFFFFF"/>
                </a:highlight>
              </a:rPr>
              <a:t>soutien social,</a:t>
            </a:r>
            <a:r>
              <a:rPr lang="fr" sz="1755">
                <a:solidFill>
                  <a:srgbClr val="444444"/>
                </a:solidFill>
                <a:highlight>
                  <a:srgbClr val="FFFFFF"/>
                </a:highlight>
              </a:rPr>
              <a:t> la confiance dans les institutions  comme on va le voir peut également jouer un grand rôle. </a:t>
            </a:r>
            <a:endParaRPr sz="1755">
              <a:solidFill>
                <a:srgbClr val="444444"/>
              </a:solidFill>
              <a:highlight>
                <a:srgbClr val="FFFFFF"/>
              </a:highlight>
            </a:endParaRPr>
          </a:p>
          <a:p>
            <a:pPr indent="0" lvl="0" marL="457200" rtl="0" algn="l">
              <a:lnSpc>
                <a:spcPct val="80000"/>
              </a:lnSpc>
              <a:spcBef>
                <a:spcPts val="0"/>
              </a:spcBef>
              <a:spcAft>
                <a:spcPts val="0"/>
              </a:spcAft>
              <a:buSzPts val="688"/>
              <a:buNone/>
            </a:pPr>
            <a:r>
              <a:t/>
            </a:r>
            <a:endParaRPr sz="1455">
              <a:solidFill>
                <a:srgbClr val="444444"/>
              </a:solidFill>
              <a:highlight>
                <a:srgbClr val="FFFFFF"/>
              </a:highlight>
            </a:endParaRPr>
          </a:p>
          <a:p>
            <a:pPr indent="0" lvl="0" marL="457200" rtl="0" algn="l">
              <a:lnSpc>
                <a:spcPct val="80000"/>
              </a:lnSpc>
              <a:spcBef>
                <a:spcPts val="0"/>
              </a:spcBef>
              <a:spcAft>
                <a:spcPts val="0"/>
              </a:spcAft>
              <a:buSzPts val="688"/>
              <a:buNone/>
            </a:pPr>
            <a:r>
              <a:t/>
            </a:r>
            <a:endParaRPr sz="1455">
              <a:solidFill>
                <a:srgbClr val="444444"/>
              </a:solidFill>
              <a:highlight>
                <a:srgbClr val="FFFFFF"/>
              </a:highlight>
            </a:endParaRPr>
          </a:p>
        </p:txBody>
      </p:sp>
      <p:sp>
        <p:nvSpPr>
          <p:cNvPr id="89" name="Google Shape;89;p16"/>
          <p:cNvSpPr txBox="1"/>
          <p:nvPr/>
        </p:nvSpPr>
        <p:spPr>
          <a:xfrm>
            <a:off x="743425" y="3838425"/>
            <a:ext cx="7446600" cy="1131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ctrTitle"/>
          </p:nvPr>
        </p:nvSpPr>
        <p:spPr>
          <a:xfrm>
            <a:off x="-193950" y="472725"/>
            <a:ext cx="9026400" cy="2324400"/>
          </a:xfrm>
          <a:prstGeom prst="rect">
            <a:avLst/>
          </a:prstGeom>
        </p:spPr>
        <p:txBody>
          <a:bodyPr anchorCtr="0" anchor="b" bIns="91425" lIns="91425" spcFirstLastPara="1" rIns="91425" wrap="square" tIns="91425">
            <a:normAutofit/>
          </a:bodyPr>
          <a:lstStyle/>
          <a:p>
            <a:pPr indent="0" lvl="0" marL="457200" rtl="0" algn="l">
              <a:lnSpc>
                <a:spcPct val="80000"/>
              </a:lnSpc>
              <a:spcBef>
                <a:spcPts val="0"/>
              </a:spcBef>
              <a:spcAft>
                <a:spcPts val="0"/>
              </a:spcAft>
              <a:buNone/>
            </a:pPr>
            <a:r>
              <a:rPr b="1" lang="fr" sz="2055" u="sng">
                <a:solidFill>
                  <a:srgbClr val="444444"/>
                </a:solidFill>
                <a:highlight>
                  <a:schemeClr val="lt1"/>
                </a:highlight>
              </a:rPr>
              <a:t>Problématique: </a:t>
            </a:r>
            <a:endParaRPr b="1" sz="2055" u="sng">
              <a:solidFill>
                <a:srgbClr val="444444"/>
              </a:solidFill>
              <a:highlight>
                <a:schemeClr val="lt1"/>
              </a:highlight>
            </a:endParaRPr>
          </a:p>
          <a:p>
            <a:pPr indent="0" lvl="0" marL="457200" rtl="0" algn="l">
              <a:lnSpc>
                <a:spcPct val="80000"/>
              </a:lnSpc>
              <a:spcBef>
                <a:spcPts val="0"/>
              </a:spcBef>
              <a:spcAft>
                <a:spcPts val="0"/>
              </a:spcAft>
              <a:buNone/>
            </a:pPr>
            <a:r>
              <a:t/>
            </a:r>
            <a:endParaRPr b="1" sz="1455" u="sng">
              <a:solidFill>
                <a:srgbClr val="444444"/>
              </a:solidFill>
              <a:highlight>
                <a:schemeClr val="lt1"/>
              </a:highlight>
            </a:endParaRPr>
          </a:p>
          <a:p>
            <a:pPr indent="0" lvl="0" marL="457200" rtl="0" algn="l">
              <a:lnSpc>
                <a:spcPct val="80000"/>
              </a:lnSpc>
              <a:spcBef>
                <a:spcPts val="0"/>
              </a:spcBef>
              <a:spcAft>
                <a:spcPts val="0"/>
              </a:spcAft>
              <a:buClr>
                <a:schemeClr val="dk1"/>
              </a:buClr>
              <a:buSzPts val="688"/>
              <a:buFont typeface="Arial"/>
              <a:buNone/>
            </a:pPr>
            <a:r>
              <a:rPr lang="fr" sz="1755">
                <a:solidFill>
                  <a:srgbClr val="444444"/>
                </a:solidFill>
                <a:highlight>
                  <a:schemeClr val="lt1"/>
                </a:highlight>
              </a:rPr>
              <a:t>Ainsi</a:t>
            </a:r>
            <a:r>
              <a:rPr b="1" lang="fr" sz="1755">
                <a:solidFill>
                  <a:srgbClr val="444444"/>
                </a:solidFill>
                <a:highlight>
                  <a:schemeClr val="lt1"/>
                </a:highlight>
              </a:rPr>
              <a:t>, </a:t>
            </a:r>
            <a:r>
              <a:rPr lang="fr" sz="1755">
                <a:solidFill>
                  <a:srgbClr val="444444"/>
                </a:solidFill>
                <a:highlight>
                  <a:schemeClr val="lt1"/>
                </a:highlight>
              </a:rPr>
              <a:t>on peut se poser </a:t>
            </a:r>
            <a:r>
              <a:rPr b="1" lang="fr" sz="1755">
                <a:solidFill>
                  <a:srgbClr val="444444"/>
                </a:solidFill>
                <a:highlight>
                  <a:schemeClr val="lt1"/>
                </a:highlight>
              </a:rPr>
              <a:t>la question:</a:t>
            </a:r>
            <a:r>
              <a:rPr lang="fr" sz="1755">
                <a:solidFill>
                  <a:srgbClr val="444444"/>
                </a:solidFill>
                <a:highlight>
                  <a:schemeClr val="lt1"/>
                </a:highlight>
              </a:rPr>
              <a:t>quels sont les facteurs</a:t>
            </a:r>
            <a:r>
              <a:rPr b="1" lang="fr" sz="1755">
                <a:solidFill>
                  <a:srgbClr val="444444"/>
                </a:solidFill>
                <a:highlight>
                  <a:schemeClr val="lt1"/>
                </a:highlight>
              </a:rPr>
              <a:t> </a:t>
            </a:r>
            <a:r>
              <a:rPr lang="fr" sz="1755">
                <a:solidFill>
                  <a:srgbClr val="444444"/>
                </a:solidFill>
                <a:highlight>
                  <a:schemeClr val="lt1"/>
                </a:highlight>
              </a:rPr>
              <a:t>qui permettent de</a:t>
            </a:r>
            <a:r>
              <a:rPr b="1" lang="fr" sz="1755">
                <a:solidFill>
                  <a:srgbClr val="444444"/>
                </a:solidFill>
                <a:highlight>
                  <a:schemeClr val="lt1"/>
                </a:highlight>
              </a:rPr>
              <a:t> </a:t>
            </a:r>
            <a:r>
              <a:rPr lang="fr" sz="1755">
                <a:solidFill>
                  <a:srgbClr val="444444"/>
                </a:solidFill>
                <a:highlight>
                  <a:schemeClr val="lt1"/>
                </a:highlight>
              </a:rPr>
              <a:t>favoriser </a:t>
            </a:r>
            <a:r>
              <a:rPr b="1" lang="fr" sz="1755">
                <a:solidFill>
                  <a:srgbClr val="444444"/>
                </a:solidFill>
                <a:highlight>
                  <a:schemeClr val="lt1"/>
                </a:highlight>
              </a:rPr>
              <a:t>le bonheur ? </a:t>
            </a:r>
            <a:endParaRPr sz="1755">
              <a:solidFill>
                <a:srgbClr val="444444"/>
              </a:solidFill>
              <a:highlight>
                <a:schemeClr val="lt1"/>
              </a:highlight>
            </a:endParaRPr>
          </a:p>
          <a:p>
            <a:pPr indent="0" lvl="0" marL="0" rtl="0" algn="ctr">
              <a:spcBef>
                <a:spcPts val="0"/>
              </a:spcBef>
              <a:spcAft>
                <a:spcPts val="0"/>
              </a:spcAft>
              <a:buNone/>
            </a:pPr>
            <a:r>
              <a:t/>
            </a:r>
            <a:endParaRPr/>
          </a:p>
        </p:txBody>
      </p:sp>
      <p:sp>
        <p:nvSpPr>
          <p:cNvPr id="95" name="Google Shape;95;p17"/>
          <p:cNvSpPr txBox="1"/>
          <p:nvPr/>
        </p:nvSpPr>
        <p:spPr>
          <a:xfrm>
            <a:off x="593950" y="2379850"/>
            <a:ext cx="671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u="sng">
                <a:solidFill>
                  <a:schemeClr val="dk2"/>
                </a:solidFill>
              </a:rPr>
              <a:t>Hypothèses sur les facteurs de bonheur: </a:t>
            </a:r>
            <a:endParaRPr sz="1800" u="sng">
              <a:solidFill>
                <a:schemeClr val="dk2"/>
              </a:solidFill>
            </a:endParaRPr>
          </a:p>
          <a:p>
            <a:pPr indent="-342900" lvl="0" marL="457200" rtl="0" algn="l">
              <a:spcBef>
                <a:spcPts val="0"/>
              </a:spcBef>
              <a:spcAft>
                <a:spcPts val="0"/>
              </a:spcAft>
              <a:buClr>
                <a:schemeClr val="dk2"/>
              </a:buClr>
              <a:buSzPts val="1800"/>
              <a:buAutoNum type="arabicPeriod"/>
            </a:pPr>
            <a:r>
              <a:rPr lang="fr" sz="1800">
                <a:solidFill>
                  <a:schemeClr val="dk2"/>
                </a:solidFill>
              </a:rPr>
              <a:t>Degré de démocratie (Sen)</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fr" sz="1800">
                <a:solidFill>
                  <a:schemeClr val="dk2"/>
                </a:solidFill>
              </a:rPr>
              <a:t>Facteur de confiance dans les institutions (Algan)</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fr" sz="1800">
                <a:solidFill>
                  <a:schemeClr val="dk2"/>
                </a:solidFill>
              </a:rPr>
              <a:t>Facteur du PIB ( Deaton)</a:t>
            </a:r>
            <a:endParaRPr sz="1800">
              <a:solidFill>
                <a:schemeClr val="dk2"/>
              </a:solidFill>
            </a:endParaRPr>
          </a:p>
          <a:p>
            <a:pPr indent="0" lvl="0" marL="457200" rtl="0" algn="l">
              <a:spcBef>
                <a:spcPts val="0"/>
              </a:spcBef>
              <a:spcAft>
                <a:spcPts val="0"/>
              </a:spcAft>
              <a:buNone/>
            </a:pPr>
            <a:r>
              <a:rPr lang="fr" sz="1800">
                <a:solidFill>
                  <a:schemeClr val="dk2"/>
                </a:solidFill>
              </a:rPr>
              <a:t>….multiples possibilité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ctrTitle"/>
          </p:nvPr>
        </p:nvSpPr>
        <p:spPr>
          <a:xfrm>
            <a:off x="311700" y="421350"/>
            <a:ext cx="8520600" cy="76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fr" sz="2980">
                <a:solidFill>
                  <a:srgbClr val="93C47D"/>
                </a:solidFill>
              </a:rPr>
              <a:t>3.</a:t>
            </a:r>
            <a:r>
              <a:rPr lang="fr" sz="2980" u="sng">
                <a:solidFill>
                  <a:srgbClr val="93C47D"/>
                </a:solidFill>
              </a:rPr>
              <a:t>Source </a:t>
            </a:r>
            <a:r>
              <a:rPr i="1" lang="fr" sz="2980" u="sng">
                <a:solidFill>
                  <a:srgbClr val="93C47D"/>
                </a:solidFill>
              </a:rPr>
              <a:t>des données</a:t>
            </a:r>
            <a:r>
              <a:rPr lang="fr" sz="2980" u="sng">
                <a:solidFill>
                  <a:srgbClr val="93C47D"/>
                </a:solidFill>
              </a:rPr>
              <a:t>:Happiness world forum</a:t>
            </a:r>
            <a:endParaRPr sz="2980" u="sng">
              <a:solidFill>
                <a:srgbClr val="93C47D"/>
              </a:solidFill>
            </a:endParaRPr>
          </a:p>
        </p:txBody>
      </p:sp>
      <p:sp>
        <p:nvSpPr>
          <p:cNvPr id="101" name="Google Shape;101;p18"/>
          <p:cNvSpPr txBox="1"/>
          <p:nvPr>
            <p:ph idx="1" type="subTitle"/>
          </p:nvPr>
        </p:nvSpPr>
        <p:spPr>
          <a:xfrm>
            <a:off x="190500" y="1468450"/>
            <a:ext cx="8520600" cy="342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-1. Pays:150 pays. </a:t>
            </a:r>
            <a:endParaRPr/>
          </a:p>
          <a:p>
            <a:pPr indent="0" lvl="0" marL="0" rtl="0" algn="ctr">
              <a:spcBef>
                <a:spcPts val="0"/>
              </a:spcBef>
              <a:spcAft>
                <a:spcPts val="0"/>
              </a:spcAft>
              <a:buNone/>
            </a:pPr>
            <a:r>
              <a:rPr lang="fr"/>
              <a:t>2. Date: 2017.</a:t>
            </a:r>
            <a:endParaRPr/>
          </a:p>
          <a:p>
            <a:pPr indent="0" lvl="0" marL="0" rtl="0" algn="ctr">
              <a:spcBef>
                <a:spcPts val="0"/>
              </a:spcBef>
              <a:spcAft>
                <a:spcPts val="0"/>
              </a:spcAft>
              <a:buNone/>
            </a:pPr>
            <a:r>
              <a:rPr lang="fr"/>
              <a:t>-origine: provient de l’enquête de l’institut Gallup,</a:t>
            </a:r>
            <a:endParaRPr/>
          </a:p>
          <a:p>
            <a:pPr indent="0" lvl="0" marL="0" rtl="0" algn="ctr">
              <a:spcBef>
                <a:spcPts val="0"/>
              </a:spcBef>
              <a:spcAft>
                <a:spcPts val="0"/>
              </a:spcAft>
              <a:buNone/>
            </a:pPr>
            <a:r>
              <a:rPr lang="fr"/>
              <a:t>Elle se base sur </a:t>
            </a:r>
            <a:endParaRPr/>
          </a:p>
          <a:p>
            <a:pPr indent="0" lvl="0" marL="0" rtl="0" algn="ctr">
              <a:spcBef>
                <a:spcPts val="0"/>
              </a:spcBef>
              <a:spcAft>
                <a:spcPts val="0"/>
              </a:spcAft>
              <a:buNone/>
            </a:pPr>
            <a:r>
              <a:rPr lang="fr"/>
              <a:t>1.des questionnaires. </a:t>
            </a:r>
            <a:endParaRPr/>
          </a:p>
          <a:p>
            <a:pPr indent="0" lvl="0" marL="0" rtl="0" algn="ctr">
              <a:spcBef>
                <a:spcPts val="0"/>
              </a:spcBef>
              <a:spcAft>
                <a:spcPts val="0"/>
              </a:spcAft>
              <a:buNone/>
            </a:pPr>
            <a:r>
              <a:rPr lang="fr"/>
              <a:t>2.les données de l’ONU.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b="1" lang="fr">
                <a:solidFill>
                  <a:srgbClr val="FF0000"/>
                </a:solidFill>
              </a:rPr>
              <a:t>II.</a:t>
            </a:r>
            <a:r>
              <a:rPr b="1" lang="fr" u="sng">
                <a:solidFill>
                  <a:srgbClr val="FF0000"/>
                </a:solidFill>
              </a:rPr>
              <a:t>Statistiques descriptives </a:t>
            </a:r>
            <a:endParaRPr b="1" u="sng">
              <a:solidFill>
                <a:srgbClr val="FF0000"/>
              </a:solidFill>
            </a:endParaRPr>
          </a:p>
        </p:txBody>
      </p:sp>
      <p:sp>
        <p:nvSpPr>
          <p:cNvPr id="107" name="Google Shape;107;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romanUcPeriod"/>
            </a:pPr>
            <a:r>
              <a:rPr b="1" lang="fr" u="sng">
                <a:solidFill>
                  <a:srgbClr val="FF9900"/>
                </a:solidFill>
              </a:rPr>
              <a:t>Caractéristiques générales </a:t>
            </a:r>
            <a:r>
              <a:rPr lang="fr" u="sng"/>
              <a:t> </a:t>
            </a:r>
            <a:endParaRPr/>
          </a:p>
          <a:p>
            <a:pPr indent="-317500" lvl="0" marL="457200" rtl="0" algn="l">
              <a:lnSpc>
                <a:spcPct val="100000"/>
              </a:lnSpc>
              <a:spcBef>
                <a:spcPts val="0"/>
              </a:spcBef>
              <a:spcAft>
                <a:spcPts val="0"/>
              </a:spcAft>
              <a:buClr>
                <a:srgbClr val="000000"/>
              </a:buClr>
              <a:buSzPts val="1400"/>
              <a:buAutoNum type="arabicPeriod"/>
            </a:pPr>
            <a:r>
              <a:rPr lang="fr" sz="1400">
                <a:solidFill>
                  <a:srgbClr val="000000"/>
                </a:solidFill>
              </a:rPr>
              <a:t>Population :15</a:t>
            </a:r>
            <a:r>
              <a:rPr lang="fr" sz="1400" u="sng">
                <a:solidFill>
                  <a:srgbClr val="000000"/>
                </a:solidFill>
              </a:rPr>
              <a:t>5pays. </a:t>
            </a:r>
            <a:endParaRPr sz="1400" u="sng">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fr" sz="1400" u="sng">
                <a:solidFill>
                  <a:srgbClr val="000000"/>
                </a:solidFill>
              </a:rPr>
              <a:t>Nb de variables : </a:t>
            </a:r>
            <a:r>
              <a:rPr lang="fr" sz="1400">
                <a:solidFill>
                  <a:srgbClr val="000000"/>
                </a:solidFill>
              </a:rPr>
              <a:t> Score, Pib, Générosité, Espérance de vie,Liberté, Confiance,  Soutien social. </a:t>
            </a:r>
            <a:endParaRPr sz="1400">
              <a:solidFill>
                <a:srgbClr val="000000"/>
              </a:solidFill>
            </a:endParaRPr>
          </a:p>
          <a:p>
            <a:pPr indent="0" lvl="0" marL="0" rtl="0" algn="l">
              <a:spcBef>
                <a:spcPts val="0"/>
              </a:spcBef>
              <a:spcAft>
                <a:spcPts val="0"/>
              </a:spcAft>
              <a:buNone/>
            </a:pPr>
            <a:r>
              <a:t/>
            </a:r>
            <a:endParaRPr/>
          </a:p>
          <a:p>
            <a:pPr indent="0" lvl="0" marL="0" rtl="0" algn="l">
              <a:spcBef>
                <a:spcPts val="1200"/>
              </a:spcBef>
              <a:spcAft>
                <a:spcPts val="0"/>
              </a:spcAft>
              <a:buNone/>
            </a:pPr>
            <a:r>
              <a:rPr lang="fr" sz="1700"/>
              <a:t>2.</a:t>
            </a:r>
            <a:r>
              <a:rPr lang="fr" sz="1700" u="sng"/>
              <a:t>Standardisation </a:t>
            </a:r>
            <a:r>
              <a:rPr lang="fr" sz="1700"/>
              <a:t>des données </a:t>
            </a:r>
            <a:r>
              <a:rPr b="1" lang="fr" sz="1700"/>
              <a:t>0 et 1</a:t>
            </a:r>
            <a:r>
              <a:rPr lang="fr" sz="1700"/>
              <a:t> afin de pouvoir les comparer et annuler le fait qu’ils ont des unités différentes (opération déjà faite dans la base de données). </a:t>
            </a:r>
            <a:endParaRPr sz="1500"/>
          </a:p>
          <a:p>
            <a:pPr indent="0" lvl="0" marL="0" rtl="0" algn="l">
              <a:spcBef>
                <a:spcPts val="1200"/>
              </a:spcBef>
              <a:spcAft>
                <a:spcPts val="120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aphicFrame>
        <p:nvGraphicFramePr>
          <p:cNvPr id="112" name="Google Shape;112;p20"/>
          <p:cNvGraphicFramePr/>
          <p:nvPr/>
        </p:nvGraphicFramePr>
        <p:xfrm>
          <a:off x="900788" y="1216375"/>
          <a:ext cx="3000000" cy="3000000"/>
        </p:xfrm>
        <a:graphic>
          <a:graphicData uri="http://schemas.openxmlformats.org/drawingml/2006/table">
            <a:tbl>
              <a:tblPr>
                <a:noFill/>
                <a:tableStyleId>{1A93FAA7-2E2E-4146-9A0A-B03945AE33E5}</a:tableStyleId>
              </a:tblPr>
              <a:tblGrid>
                <a:gridCol w="1339800"/>
                <a:gridCol w="1339800"/>
                <a:gridCol w="3323000"/>
              </a:tblGrid>
              <a:tr h="381000">
                <a:tc>
                  <a:txBody>
                    <a:bodyPr/>
                    <a:lstStyle/>
                    <a:p>
                      <a:pPr indent="0" lvl="0" marL="0" rtl="0" algn="l">
                        <a:spcBef>
                          <a:spcPts val="0"/>
                        </a:spcBef>
                        <a:spcAft>
                          <a:spcPts val="0"/>
                        </a:spcAft>
                        <a:buNone/>
                      </a:pPr>
                      <a:r>
                        <a:rPr lang="fr"/>
                        <a:t>VARIABLE</a:t>
                      </a:r>
                      <a:r>
                        <a:rPr b="1" lang="fr"/>
                        <a:t>s Y </a:t>
                      </a:r>
                      <a:endParaRPr b="1"/>
                    </a:p>
                  </a:txBody>
                  <a:tcPr marT="91425" marB="91425" marR="91425" marL="91425"/>
                </a:tc>
                <a:tc>
                  <a:txBody>
                    <a:bodyPr/>
                    <a:lstStyle/>
                    <a:p>
                      <a:pPr indent="0" lvl="0" marL="0" rtl="0" algn="l">
                        <a:spcBef>
                          <a:spcPts val="0"/>
                        </a:spcBef>
                        <a:spcAft>
                          <a:spcPts val="0"/>
                        </a:spcAft>
                        <a:buNone/>
                      </a:pPr>
                      <a:r>
                        <a:rPr lang="fr"/>
                        <a:t>Explication des valeurs</a:t>
                      </a:r>
                      <a:endParaRPr/>
                    </a:p>
                  </a:txBody>
                  <a:tcPr marT="91425" marB="91425" marR="91425" marL="91425"/>
                </a:tc>
                <a:tc>
                  <a:txBody>
                    <a:bodyPr/>
                    <a:lstStyle/>
                    <a:p>
                      <a:pPr indent="0" lvl="0" marL="0" rtl="0" algn="l">
                        <a:spcBef>
                          <a:spcPts val="0"/>
                        </a:spcBef>
                        <a:spcAft>
                          <a:spcPts val="0"/>
                        </a:spcAft>
                        <a:buNone/>
                      </a:pPr>
                      <a:r>
                        <a:rPr b="1" lang="fr" u="sng"/>
                        <a:t>Limites </a:t>
                      </a:r>
                      <a:endParaRPr b="1" u="sng"/>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fr"/>
                        <a:t>Country</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fr"/>
                        <a:t>:nom du pays </a:t>
                      </a:r>
                      <a:endParaRPr sz="800">
                        <a:highlight>
                          <a:srgbClr val="FFFFFF"/>
                        </a:highlight>
                      </a:endParaRPr>
                    </a:p>
                  </a:txBody>
                  <a:tcPr marT="91425" marB="91425" marR="91425" marL="91425"/>
                </a:tc>
                <a:tc>
                  <a:txBody>
                    <a:bodyPr/>
                    <a:lstStyle/>
                    <a:p>
                      <a:pPr indent="0" lvl="0" marL="0" rtl="0" algn="l">
                        <a:spcBef>
                          <a:spcPts val="0"/>
                        </a:spcBef>
                        <a:spcAft>
                          <a:spcPts val="0"/>
                        </a:spcAft>
                        <a:buNone/>
                      </a:pPr>
                      <a:r>
                        <a:rPr lang="fr" u="sng"/>
                        <a:t>Population :156pays. </a:t>
                      </a:r>
                      <a:endParaRPr/>
                    </a:p>
                  </a:txBody>
                  <a:tcPr marT="91425" marB="91425" marR="91425" marL="91425"/>
                </a:tc>
              </a:tr>
              <a:tr h="381000">
                <a:tc>
                  <a:txBody>
                    <a:bodyPr/>
                    <a:lstStyle/>
                    <a:p>
                      <a:pPr indent="0" lvl="0" marL="0" rtl="0" algn="l">
                        <a:spcBef>
                          <a:spcPts val="0"/>
                        </a:spcBef>
                        <a:spcAft>
                          <a:spcPts val="0"/>
                        </a:spcAft>
                        <a:buNone/>
                      </a:pPr>
                      <a:r>
                        <a:rPr lang="fr"/>
                        <a:t>Y:</a:t>
                      </a:r>
                      <a:r>
                        <a:rPr i="1" lang="fr"/>
                        <a:t>h</a:t>
                      </a:r>
                      <a:r>
                        <a:rPr b="1" i="1" lang="fr"/>
                        <a:t>appiness</a:t>
                      </a:r>
                      <a:r>
                        <a:rPr i="1" lang="fr"/>
                        <a:t> score. </a:t>
                      </a:r>
                      <a:endParaRPr i="1"/>
                    </a:p>
                  </a:txBody>
                  <a:tcPr marT="91425" marB="91425" marR="91425" marL="91425"/>
                </a:tc>
                <a:tc>
                  <a:txBody>
                    <a:bodyPr/>
                    <a:lstStyle/>
                    <a:p>
                      <a:pPr indent="0" lvl="0" marL="0" rtl="0" algn="l">
                        <a:lnSpc>
                          <a:spcPct val="115000"/>
                        </a:lnSpc>
                        <a:spcBef>
                          <a:spcPts val="0"/>
                        </a:spcBef>
                        <a:spcAft>
                          <a:spcPts val="0"/>
                        </a:spcAft>
                        <a:buNone/>
                      </a:pPr>
                      <a:r>
                        <a:rPr b="1" lang="fr" sz="1100">
                          <a:solidFill>
                            <a:srgbClr val="333333"/>
                          </a:solidFill>
                          <a:highlight>
                            <a:srgbClr val="FFFFFF"/>
                          </a:highlight>
                        </a:rPr>
                        <a:t>«</a:t>
                      </a:r>
                      <a:r>
                        <a:rPr b="1" lang="fr" sz="1100">
                          <a:solidFill>
                            <a:schemeClr val="dk1"/>
                          </a:solidFill>
                          <a:highlight>
                            <a:srgbClr val="FFFFFF"/>
                          </a:highlight>
                        </a:rPr>
                        <a:t> </a:t>
                      </a:r>
                      <a:r>
                        <a:rPr b="1" lang="fr" sz="1100">
                          <a:solidFill>
                            <a:srgbClr val="333333"/>
                          </a:solidFill>
                          <a:highlight>
                            <a:srgbClr val="FFFFFF"/>
                          </a:highlight>
                        </a:rPr>
                        <a:t>bien être subjectif</a:t>
                      </a:r>
                      <a:r>
                        <a:rPr b="1" lang="fr" sz="1100">
                          <a:solidFill>
                            <a:schemeClr val="dk1"/>
                          </a:solidFill>
                          <a:highlight>
                            <a:srgbClr val="FFFFFF"/>
                          </a:highlight>
                        </a:rPr>
                        <a:t> </a:t>
                      </a:r>
                      <a:endParaRPr sz="1100">
                        <a:solidFill>
                          <a:srgbClr val="333333"/>
                        </a:solidFill>
                        <a:highlight>
                          <a:srgbClr val="FFFFFF"/>
                        </a:highlight>
                      </a:endParaRPr>
                    </a:p>
                    <a:p>
                      <a:pPr indent="0" lvl="0" marL="0" rtl="0" algn="l">
                        <a:lnSpc>
                          <a:spcPct val="115000"/>
                        </a:lnSpc>
                        <a:spcBef>
                          <a:spcPts val="1200"/>
                        </a:spcBef>
                        <a:spcAft>
                          <a:spcPts val="0"/>
                        </a:spcAft>
                        <a:buNone/>
                      </a:pPr>
                      <a:r>
                        <a:rPr lang="fr" sz="1100">
                          <a:highlight>
                            <a:srgbClr val="FFFFFF"/>
                          </a:highlight>
                        </a:rPr>
                        <a:t>-évaluation sur une échelle de Cantrill allant de 1 à 10.</a:t>
                      </a:r>
                      <a:r>
                        <a:rPr lang="fr" sz="1100">
                          <a:solidFill>
                            <a:srgbClr val="333333"/>
                          </a:solidFill>
                          <a:highlight>
                            <a:srgbClr val="FFFFFF"/>
                          </a:highlight>
                        </a:rPr>
                        <a:t> </a:t>
                      </a:r>
                      <a:endParaRPr sz="1100">
                        <a:solidFill>
                          <a:schemeClr val="dk2"/>
                        </a:solidFill>
                      </a:endParaRPr>
                    </a:p>
                    <a:p>
                      <a:pPr indent="0" lvl="0" marL="0" rtl="0" algn="l">
                        <a:lnSpc>
                          <a:spcPct val="115000"/>
                        </a:lnSpc>
                        <a:spcBef>
                          <a:spcPts val="1200"/>
                        </a:spcBef>
                        <a:spcAft>
                          <a:spcPts val="1200"/>
                        </a:spcAft>
                        <a:buNone/>
                      </a:pPr>
                      <a:r>
                        <a:t/>
                      </a:r>
                      <a:endParaRPr/>
                    </a:p>
                  </a:txBody>
                  <a:tcPr marT="91425" marB="91425" marR="91425" marL="91425"/>
                </a:tc>
                <a:tc>
                  <a:txBody>
                    <a:bodyPr/>
                    <a:lstStyle/>
                    <a:p>
                      <a:pPr indent="0" lvl="0" marL="0" rtl="0" algn="l">
                        <a:spcBef>
                          <a:spcPts val="0"/>
                        </a:spcBef>
                        <a:spcAft>
                          <a:spcPts val="0"/>
                        </a:spcAft>
                        <a:buNone/>
                      </a:pPr>
                      <a:r>
                        <a:rPr lang="fr" u="sng"/>
                        <a:t>Limites de comparaison: </a:t>
                      </a:r>
                      <a:endParaRPr u="sng"/>
                    </a:p>
                    <a:p>
                      <a:pPr indent="-317500" lvl="0" marL="457200" rtl="0" algn="l">
                        <a:spcBef>
                          <a:spcPts val="0"/>
                        </a:spcBef>
                        <a:spcAft>
                          <a:spcPts val="0"/>
                        </a:spcAft>
                        <a:buSzPts val="1400"/>
                        <a:buChar char="●"/>
                      </a:pPr>
                      <a:r>
                        <a:rPr b="1" lang="fr"/>
                        <a:t>absence</a:t>
                      </a:r>
                      <a:r>
                        <a:rPr b="1" lang="fr"/>
                        <a:t> de prise en compte </a:t>
                      </a:r>
                      <a:r>
                        <a:rPr lang="fr"/>
                        <a:t>des définitions différentes du bonheur  entre les pays</a:t>
                      </a:r>
                      <a:endParaRPr/>
                    </a:p>
                    <a:p>
                      <a:pPr indent="-317500" lvl="0" marL="457200" rtl="0" algn="l">
                        <a:spcBef>
                          <a:spcPts val="0"/>
                        </a:spcBef>
                        <a:spcAft>
                          <a:spcPts val="0"/>
                        </a:spcAft>
                        <a:buSzPts val="1400"/>
                        <a:buChar char="●"/>
                      </a:pPr>
                      <a:r>
                        <a:rPr lang="fr"/>
                        <a:t>problème de </a:t>
                      </a:r>
                      <a:r>
                        <a:rPr b="1" lang="fr"/>
                        <a:t>compréhension </a:t>
                      </a:r>
                      <a:r>
                        <a:rPr lang="fr"/>
                        <a:t>par rapport à la question posée ?  </a:t>
                      </a:r>
                      <a:r>
                        <a:rPr b="1" lang="fr"/>
                        <a:t>: bonheur personnel ou degré d’“ambiance émotionnelle”</a:t>
                      </a:r>
                      <a:r>
                        <a:rPr lang="fr"/>
                        <a:t>dans leur pays ? </a:t>
                      </a:r>
                      <a:endParaRPr/>
                    </a:p>
                  </a:txBody>
                  <a:tcPr marT="91425" marB="91425" marR="91425" marL="91425"/>
                </a:tc>
              </a:tr>
            </a:tbl>
          </a:graphicData>
        </a:graphic>
      </p:graphicFrame>
      <p:sp>
        <p:nvSpPr>
          <p:cNvPr id="113" name="Google Shape;113;p20"/>
          <p:cNvSpPr txBox="1"/>
          <p:nvPr/>
        </p:nvSpPr>
        <p:spPr>
          <a:xfrm>
            <a:off x="820200" y="779800"/>
            <a:ext cx="42021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u="sng">
                <a:solidFill>
                  <a:srgbClr val="FF9900"/>
                </a:solidFill>
              </a:rPr>
              <a:t>2.</a:t>
            </a:r>
            <a:r>
              <a:rPr b="1" lang="fr" sz="1800" u="sng">
                <a:solidFill>
                  <a:srgbClr val="FF9900"/>
                </a:solidFill>
              </a:rPr>
              <a:t>Variables</a:t>
            </a:r>
            <a:endParaRPr b="1" sz="1800" u="sng">
              <a:solidFill>
                <a:srgbClr val="FF99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9" name="Google Shape;119;p21"/>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20" name="Google Shape;120;p21"/>
          <p:cNvPicPr preferRelativeResize="0"/>
          <p:nvPr/>
        </p:nvPicPr>
        <p:blipFill>
          <a:blip r:embed="rId3">
            <a:alphaModFix/>
          </a:blip>
          <a:stretch>
            <a:fillRect/>
          </a:stretch>
        </p:blipFill>
        <p:spPr>
          <a:xfrm>
            <a:off x="480825" y="1088313"/>
            <a:ext cx="9144000" cy="3734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